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embedTrueTypeFonts="1">
  <p:sldMasterIdLst>
    <p:sldMasterId id="2147483660" r:id="rId1"/>
  </p:sldMasterIdLst>
  <p:notesMasterIdLst>
    <p:notesMasterId r:id="rId24"/>
  </p:notesMasterIdLst>
  <p:handoutMasterIdLst>
    <p:handoutMasterId r:id="rId25"/>
  </p:handoutMasterIdLst>
  <p:sldIdLst>
    <p:sldId id="305" r:id="rId2"/>
    <p:sldId id="258" r:id="rId3"/>
    <p:sldId id="263" r:id="rId4"/>
    <p:sldId id="264" r:id="rId5"/>
    <p:sldId id="294" r:id="rId6"/>
    <p:sldId id="289" r:id="rId7"/>
    <p:sldId id="295" r:id="rId8"/>
    <p:sldId id="290" r:id="rId9"/>
    <p:sldId id="296" r:id="rId10"/>
    <p:sldId id="306" r:id="rId11"/>
    <p:sldId id="307" r:id="rId12"/>
    <p:sldId id="308" r:id="rId13"/>
    <p:sldId id="311" r:id="rId14"/>
    <p:sldId id="291" r:id="rId15"/>
    <p:sldId id="297" r:id="rId16"/>
    <p:sldId id="292" r:id="rId17"/>
    <p:sldId id="298" r:id="rId18"/>
    <p:sldId id="309" r:id="rId19"/>
    <p:sldId id="293" r:id="rId20"/>
    <p:sldId id="310" r:id="rId21"/>
    <p:sldId id="312" r:id="rId22"/>
    <p:sldId id="267" r:id="rId23"/>
  </p:sldIdLst>
  <p:sldSz cx="9144000" cy="6858000" type="screen4x3"/>
  <p:notesSz cx="6858000" cy="9144000"/>
  <p:embeddedFontLst>
    <p:embeddedFont>
      <p:font typeface="Roboto" panose="02000000000000000000" pitchFamily="2" charset="0"/>
      <p:regular r:id="rId26"/>
      <p:bold r:id="rId27"/>
      <p:italic r:id="rId28"/>
      <p:boldItalic r:id="rId29"/>
    </p:embeddedFont>
    <p:embeddedFont>
      <p:font typeface="Tuffy-TTF" panose="020B0603060100000000" pitchFamily="34" charset="0"/>
      <p:regular r:id="rId30"/>
      <p:bold r:id="rId31"/>
      <p:italic r:id="rId32"/>
      <p:boldItalic r:id="rId33"/>
    </p:embeddedFont>
    <p:embeddedFont>
      <p:font typeface="Twinkl" pitchFamily="2" charset="77"/>
      <p:regular r:id="rId34"/>
      <p:bold r:id="rId35"/>
    </p:embeddedFont>
    <p:embeddedFont>
      <p:font typeface="Twinkl SemiBold" pitchFamily="2" charset="77"/>
      <p:regular r:id="rId36"/>
      <p:bold r:id="rId3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77"/>
        <a:ea typeface="+mn-ea"/>
        <a:cs typeface="+mn-cs"/>
      </a:defRPr>
    </a:lvl1pPr>
    <a:lvl2pPr marL="457200" algn="l" rtl="0" eaLnBrk="0" fontAlgn="base" hangingPunct="0">
      <a:spcBef>
        <a:spcPct val="0"/>
      </a:spcBef>
      <a:spcAft>
        <a:spcPct val="0"/>
      </a:spcAft>
      <a:defRPr kern="1200">
        <a:solidFill>
          <a:schemeClr val="tx1"/>
        </a:solidFill>
        <a:latin typeface="Twinkl" pitchFamily="2" charset="77"/>
        <a:ea typeface="+mn-ea"/>
        <a:cs typeface="+mn-cs"/>
      </a:defRPr>
    </a:lvl2pPr>
    <a:lvl3pPr marL="914400" algn="l" rtl="0" eaLnBrk="0" fontAlgn="base" hangingPunct="0">
      <a:spcBef>
        <a:spcPct val="0"/>
      </a:spcBef>
      <a:spcAft>
        <a:spcPct val="0"/>
      </a:spcAft>
      <a:defRPr kern="1200">
        <a:solidFill>
          <a:schemeClr val="tx1"/>
        </a:solidFill>
        <a:latin typeface="Twinkl" pitchFamily="2" charset="77"/>
        <a:ea typeface="+mn-ea"/>
        <a:cs typeface="+mn-cs"/>
      </a:defRPr>
    </a:lvl3pPr>
    <a:lvl4pPr marL="1371600" algn="l" rtl="0" eaLnBrk="0" fontAlgn="base" hangingPunct="0">
      <a:spcBef>
        <a:spcPct val="0"/>
      </a:spcBef>
      <a:spcAft>
        <a:spcPct val="0"/>
      </a:spcAft>
      <a:defRPr kern="1200">
        <a:solidFill>
          <a:schemeClr val="tx1"/>
        </a:solidFill>
        <a:latin typeface="Twinkl" pitchFamily="2" charset="77"/>
        <a:ea typeface="+mn-ea"/>
        <a:cs typeface="+mn-cs"/>
      </a:defRPr>
    </a:lvl4pPr>
    <a:lvl5pPr marL="1828800" algn="l" rtl="0" eaLnBrk="0" fontAlgn="base" hangingPunct="0">
      <a:spcBef>
        <a:spcPct val="0"/>
      </a:spcBef>
      <a:spcAft>
        <a:spcPct val="0"/>
      </a:spcAft>
      <a:defRPr kern="1200">
        <a:solidFill>
          <a:schemeClr val="tx1"/>
        </a:solidFill>
        <a:latin typeface="Twinkl" pitchFamily="2" charset="77"/>
        <a:ea typeface="+mn-ea"/>
        <a:cs typeface="+mn-cs"/>
      </a:defRPr>
    </a:lvl5pPr>
    <a:lvl6pPr marL="2286000" algn="l" defTabSz="914400" rtl="0" eaLnBrk="1" latinLnBrk="0" hangingPunct="1">
      <a:defRPr kern="1200">
        <a:solidFill>
          <a:schemeClr val="tx1"/>
        </a:solidFill>
        <a:latin typeface="Twinkl" pitchFamily="2" charset="77"/>
        <a:ea typeface="+mn-ea"/>
        <a:cs typeface="+mn-cs"/>
      </a:defRPr>
    </a:lvl6pPr>
    <a:lvl7pPr marL="2743200" algn="l" defTabSz="914400" rtl="0" eaLnBrk="1" latinLnBrk="0" hangingPunct="1">
      <a:defRPr kern="1200">
        <a:solidFill>
          <a:schemeClr val="tx1"/>
        </a:solidFill>
        <a:latin typeface="Twinkl" pitchFamily="2" charset="77"/>
        <a:ea typeface="+mn-ea"/>
        <a:cs typeface="+mn-cs"/>
      </a:defRPr>
    </a:lvl7pPr>
    <a:lvl8pPr marL="3200400" algn="l" defTabSz="914400" rtl="0" eaLnBrk="1" latinLnBrk="0" hangingPunct="1">
      <a:defRPr kern="1200">
        <a:solidFill>
          <a:schemeClr val="tx1"/>
        </a:solidFill>
        <a:latin typeface="Twinkl" pitchFamily="2" charset="77"/>
        <a:ea typeface="+mn-ea"/>
        <a:cs typeface="+mn-cs"/>
      </a:defRPr>
    </a:lvl8pPr>
    <a:lvl9pPr marL="3657600" algn="l" defTabSz="914400" rtl="0" eaLnBrk="1" latinLnBrk="0" hangingPunct="1">
      <a:defRPr kern="1200">
        <a:solidFill>
          <a:schemeClr val="tx1"/>
        </a:solidFill>
        <a:latin typeface="Twinkl" pitchFamily="2" charset="77"/>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793">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p:cViewPr varScale="1">
        <p:scale>
          <a:sx n="111" d="100"/>
          <a:sy n="111" d="100"/>
        </p:scale>
        <p:origin x="1432" y="200"/>
      </p:cViewPr>
      <p:guideLst>
        <p:guide orient="horz" pos="2160"/>
        <p:guide pos="2880"/>
        <p:guide pos="340"/>
        <p:guide orient="horz" pos="3974"/>
        <p:guide pos="5420"/>
        <p:guide orient="horz" pos="346"/>
        <p:guide pos="476"/>
        <p:guide orient="horz" pos="482"/>
        <p:guide orient="horz" pos="3793"/>
        <p:guide pos="5284"/>
      </p:guideLst>
    </p:cSldViewPr>
  </p:slideViewPr>
  <p:notesTextViewPr>
    <p:cViewPr>
      <p:scale>
        <a:sx n="3" d="2"/>
        <a:sy n="3" d="2"/>
      </p:scale>
      <p:origin x="0" y="0"/>
    </p:cViewPr>
  </p:notesTextViewPr>
  <p:notesViewPr>
    <p:cSldViewPr>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9.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50861CC-9E5B-4C45-A955-FAAED1D9ECA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668A44FE-07E3-4F4F-9738-DAB4ACC97C4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4FEF2CCC-D112-B241-9806-8D54A3D87A98}" type="datetimeFigureOut">
              <a:rPr lang="en-GB"/>
              <a:pPr>
                <a:defRPr/>
              </a:pPr>
              <a:t>12/11/2020</a:t>
            </a:fld>
            <a:endParaRPr lang="en-GB" dirty="0"/>
          </a:p>
        </p:txBody>
      </p:sp>
      <p:sp>
        <p:nvSpPr>
          <p:cNvPr id="4" name="Footer Placeholder 3">
            <a:extLst>
              <a:ext uri="{FF2B5EF4-FFF2-40B4-BE49-F238E27FC236}">
                <a16:creationId xmlns:a16="http://schemas.microsoft.com/office/drawing/2014/main" id="{4AC30698-1BC3-49CB-A1CE-754E20FB7DB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5" name="Slide Number Placeholder 4">
            <a:extLst>
              <a:ext uri="{FF2B5EF4-FFF2-40B4-BE49-F238E27FC236}">
                <a16:creationId xmlns:a16="http://schemas.microsoft.com/office/drawing/2014/main" id="{A47AD225-F195-4729-BF7E-DB5B3CEA82D7}"/>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panose="020B0603060100000000" pitchFamily="34" charset="0"/>
              </a:defRPr>
            </a:lvl1pPr>
          </a:lstStyle>
          <a:p>
            <a:fld id="{69EFA708-7ABB-4A40-89A3-5E473A737BA9}"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E2240F6-9664-4D53-9040-20BCD9BB8A3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61320BE3-FBA6-44BD-B2A5-191DAA11E839}"/>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3BCA9CF5-CBC5-844E-A180-95AD785522A8}" type="datetimeFigureOut">
              <a:rPr lang="en-GB"/>
              <a:pPr>
                <a:defRPr/>
              </a:pPr>
              <a:t>12/11/2020</a:t>
            </a:fld>
            <a:endParaRPr lang="en-GB" dirty="0"/>
          </a:p>
        </p:txBody>
      </p:sp>
      <p:sp>
        <p:nvSpPr>
          <p:cNvPr id="4" name="Slide Image Placeholder 3">
            <a:extLst>
              <a:ext uri="{FF2B5EF4-FFF2-40B4-BE49-F238E27FC236}">
                <a16:creationId xmlns:a16="http://schemas.microsoft.com/office/drawing/2014/main" id="{E9BFB668-D17F-4596-BBCE-20628B03868F}"/>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8B799DCD-BE7C-4B08-93C0-87C27157A5A4}"/>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a:extLst>
              <a:ext uri="{FF2B5EF4-FFF2-40B4-BE49-F238E27FC236}">
                <a16:creationId xmlns:a16="http://schemas.microsoft.com/office/drawing/2014/main" id="{D78865AB-59CC-4F4E-9530-05271D32740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7" name="Slide Number Placeholder 6">
            <a:extLst>
              <a:ext uri="{FF2B5EF4-FFF2-40B4-BE49-F238E27FC236}">
                <a16:creationId xmlns:a16="http://schemas.microsoft.com/office/drawing/2014/main" id="{EA99CDD5-5B56-4B33-A3FE-EE3BD5C1DE48}"/>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panose="020B0603060100000000" pitchFamily="34" charset="0"/>
              </a:defRPr>
            </a:lvl1pPr>
          </a:lstStyle>
          <a:p>
            <a:fld id="{0588BE2E-A8AF-8647-947E-45EFE187985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rgbClr val="31B7B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6625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A632557-8F12-1345-9D4C-EC29D6C64C62}"/>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445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F894695E-2482-2045-AF56-0C9B6B774CF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C088643A-4F33-DE45-A41F-6581E66CF705}"/>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9986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0CE54A5-A62C-A74E-8B87-19F4A413211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22991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6">
            <a:extLst>
              <a:ext uri="{FF2B5EF4-FFF2-40B4-BE49-F238E27FC236}">
                <a16:creationId xmlns:a16="http://schemas.microsoft.com/office/drawing/2014/main" id="{8E4270A8-BE86-AF4C-9FF3-A788D5A22419}"/>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 name="Rounded Rectangle 7">
            <a:extLst>
              <a:ext uri="{FF2B5EF4-FFF2-40B4-BE49-F238E27FC236}">
                <a16:creationId xmlns:a16="http://schemas.microsoft.com/office/drawing/2014/main" id="{C072AE31-C2C6-7547-9F0E-A9845F4A60E4}"/>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Title 1">
            <a:extLst>
              <a:ext uri="{FF2B5EF4-FFF2-40B4-BE49-F238E27FC236}">
                <a16:creationId xmlns:a16="http://schemas.microsoft.com/office/drawing/2014/main" id="{2BA2BE15-7966-3843-B65C-11EDD4231F14}"/>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5" name="Title 1">
            <a:extLst>
              <a:ext uri="{FF2B5EF4-FFF2-40B4-BE49-F238E27FC236}">
                <a16:creationId xmlns:a16="http://schemas.microsoft.com/office/drawing/2014/main" id="{78279B60-D9EC-8B4F-B8F6-7A99CB150A2A}"/>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6" name="Content Placeholder 15">
            <a:extLst>
              <a:ext uri="{FF2B5EF4-FFF2-40B4-BE49-F238E27FC236}">
                <a16:creationId xmlns:a16="http://schemas.microsoft.com/office/drawing/2014/main" id="{6196944C-77EA-764C-87F1-D09082FCFE62}"/>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Tree>
    <p:extLst>
      <p:ext uri="{BB962C8B-B14F-4D97-AF65-F5344CB8AC3E}">
        <p14:creationId xmlns:p14="http://schemas.microsoft.com/office/powerpoint/2010/main" val="3681322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3C21F7AF-9C05-284A-A9F6-23A49F4477B5}"/>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6748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9700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0">
          <a:blip r:embed="rId9"/>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D358A37-E7FD-784C-A1DA-A37C6601989D}"/>
              </a:ext>
            </a:extLst>
          </p:cNvPr>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8D72722-3AEA-D442-9E12-DE73667181EA}"/>
              </a:ext>
            </a:extLst>
          </p:cNvPr>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43" r:id="rId7"/>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twinkl-life"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14.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hyperlink" Target="https://www.twinkl.co.uk/resources/twinkl-life"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B24A71E-C306-4261-8192-4197142482D7}"/>
              </a:ext>
            </a:extLst>
          </p:cNvPr>
          <p:cNvSpPr/>
          <p:nvPr/>
        </p:nvSpPr>
        <p:spPr>
          <a:xfrm>
            <a:off x="0" y="6251575"/>
            <a:ext cx="9144000" cy="61118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a:extLst>
              <a:ext uri="{FF2B5EF4-FFF2-40B4-BE49-F238E27FC236}">
                <a16:creationId xmlns:a16="http://schemas.microsoft.com/office/drawing/2014/main" id="{D305745C-9E44-4C87-9CB6-DBDEB89B3E7F}"/>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4" name="TextBox 3">
            <a:extLst>
              <a:ext uri="{FF2B5EF4-FFF2-40B4-BE49-F238E27FC236}">
                <a16:creationId xmlns:a16="http://schemas.microsoft.com/office/drawing/2014/main" id="{DE83D5AF-DE23-0548-BF6D-896914479D0F}"/>
              </a:ext>
            </a:extLst>
          </p:cNvPr>
          <p:cNvSpPr txBox="1">
            <a:spLocks noChangeArrowheads="1"/>
          </p:cNvSpPr>
          <p:nvPr/>
        </p:nvSpPr>
        <p:spPr bwMode="auto">
          <a:xfrm>
            <a:off x="2190750" y="6453188"/>
            <a:ext cx="4879975"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7000"/>
              </a:lnSpc>
              <a:spcBef>
                <a:spcPct val="0"/>
              </a:spcBef>
              <a:buFontTx/>
              <a:buNone/>
            </a:pPr>
            <a:r>
              <a:rPr lang="en-GB" altLang="en-US" sz="800" b="1" dirty="0">
                <a:solidFill>
                  <a:srgbClr val="FFFFFF"/>
                </a:solidFill>
                <a:latin typeface="Roboto" panose="02000000000000000000" pitchFamily="2" charset="0"/>
                <a:ea typeface="Roboto" panose="02000000000000000000" pitchFamily="2" charset="0"/>
                <a:cs typeface="Arial" panose="020B0604020202020204" pitchFamily="34" charset="0"/>
              </a:rPr>
              <a:t>PSHE and Citizenship | UKS2 | Living in the Wider World | Money Matters | Critical Consumers | Lesson 2</a:t>
            </a:r>
          </a:p>
        </p:txBody>
      </p:sp>
      <p:pic>
        <p:nvPicPr>
          <p:cNvPr id="10245" name="Picture 4">
            <a:extLst>
              <a:ext uri="{FF2B5EF4-FFF2-40B4-BE49-F238E27FC236}">
                <a16:creationId xmlns:a16="http://schemas.microsoft.com/office/drawing/2014/main" id="{9E36F979-22BE-764E-8CA7-39748C18D9CA}"/>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 Placeholder 16">
            <a:extLst>
              <a:ext uri="{FF2B5EF4-FFF2-40B4-BE49-F238E27FC236}">
                <a16:creationId xmlns:a16="http://schemas.microsoft.com/office/drawing/2014/main" id="{F13CBDAB-A5FD-E748-849E-7F5A59EF25CE}"/>
              </a:ext>
            </a:extLst>
          </p:cNvPr>
          <p:cNvSpPr>
            <a:spLocks noChangeArrowheads="1"/>
          </p:cNvSpPr>
          <p:nvPr/>
        </p:nvSpPr>
        <p:spPr bwMode="auto">
          <a:xfrm>
            <a:off x="971550" y="3200400"/>
            <a:ext cx="7200900" cy="542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buFont typeface="Arial" panose="020B0604020202020204" pitchFamily="34" charset="0"/>
              <a:buNone/>
            </a:pPr>
            <a:r>
              <a:rPr lang="en-GB" altLang="en-US" dirty="0">
                <a:solidFill>
                  <a:schemeClr val="bg1"/>
                </a:solidFill>
                <a:latin typeface="Roboto" panose="02000000000000000000" pitchFamily="2" charset="0"/>
                <a:ea typeface="Roboto" panose="02000000000000000000" pitchFamily="2" charset="0"/>
                <a:cs typeface="Arial" panose="020B0604020202020204" pitchFamily="34" charset="0"/>
              </a:rPr>
              <a:t>Living in the Wider World | Money Matters</a:t>
            </a:r>
          </a:p>
        </p:txBody>
      </p:sp>
      <p:sp>
        <p:nvSpPr>
          <p:cNvPr id="10247" name="Title 17">
            <a:extLst>
              <a:ext uri="{FF2B5EF4-FFF2-40B4-BE49-F238E27FC236}">
                <a16:creationId xmlns:a16="http://schemas.microsoft.com/office/drawing/2014/main" id="{CD44EEDE-35D0-9442-90E9-35D8DB65C5EA}"/>
              </a:ext>
            </a:extLst>
          </p:cNvPr>
          <p:cNvSpPr>
            <a:spLocks noChangeArrowheads="1"/>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5400" b="1" dirty="0">
                <a:solidFill>
                  <a:schemeClr val="bg1"/>
                </a:solidFill>
                <a:latin typeface="Roboto" panose="02000000000000000000" pitchFamily="2" charset="0"/>
                <a:ea typeface="Roboto" panose="02000000000000000000" pitchFamily="2" charset="0"/>
                <a:cs typeface="Arial" panose="020B0604020202020204" pitchFamily="34" charset="0"/>
              </a:rPr>
              <a:t>PSHE and Citizenship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D86DF6F7-9DBA-9846-AB4F-58786A9E82E0}"/>
              </a:ext>
            </a:extLst>
          </p:cNvPr>
          <p:cNvSpPr/>
          <p:nvPr/>
        </p:nvSpPr>
        <p:spPr>
          <a:xfrm>
            <a:off x="4031940" y="5373216"/>
            <a:ext cx="1080120" cy="9361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7E4D3809-0DBC-49EF-9395-4F4A40EAD124}"/>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3CE23A4A-B9C2-453A-829D-1C59B37E9D6B}"/>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a:extLst>
              <a:ext uri="{FF2B5EF4-FFF2-40B4-BE49-F238E27FC236}">
                <a16:creationId xmlns:a16="http://schemas.microsoft.com/office/drawing/2014/main" id="{2BBB8ECA-2634-D74D-BF0E-1BE0ECDD3AAB}"/>
              </a:ext>
            </a:extLst>
          </p:cNvPr>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Success Criteria</a:t>
            </a:r>
          </a:p>
        </p:txBody>
      </p:sp>
      <p:sp>
        <p:nvSpPr>
          <p:cNvPr id="11269" name="Title 1">
            <a:extLst>
              <a:ext uri="{FF2B5EF4-FFF2-40B4-BE49-F238E27FC236}">
                <a16:creationId xmlns:a16="http://schemas.microsoft.com/office/drawing/2014/main" id="{4026EC91-ABC2-9540-B182-CBCC88A34D70}"/>
              </a:ext>
            </a:extLst>
          </p:cNvPr>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Aim</a:t>
            </a:r>
          </a:p>
        </p:txBody>
      </p:sp>
      <p:sp>
        <p:nvSpPr>
          <p:cNvPr id="11270" name="Content Placeholder 15">
            <a:extLst>
              <a:ext uri="{FF2B5EF4-FFF2-40B4-BE49-F238E27FC236}">
                <a16:creationId xmlns:a16="http://schemas.microsoft.com/office/drawing/2014/main" id="{DF94E73C-019F-FB44-AEE8-FE5F13381D45}"/>
              </a:ext>
            </a:extLst>
          </p:cNvPr>
          <p:cNvSpPr>
            <a:spLocks noGrp="1" noChangeArrowheads="1"/>
          </p:cNvSpPr>
          <p:nvPr>
            <p:ph idx="4294967295"/>
          </p:nvPr>
        </p:nvSpPr>
        <p:spPr>
          <a:xfrm>
            <a:off x="628650" y="1127125"/>
            <a:ext cx="7886700" cy="1409700"/>
          </a:xfrm>
        </p:spPr>
        <p:txBody>
          <a:bodyPr/>
          <a:lstStyle/>
          <a:p>
            <a:pPr eaLnBrk="1" hangingPunct="1"/>
            <a:r>
              <a:rPr lang="en-GB" altLang="en-US">
                <a:latin typeface="Twinkl" pitchFamily="2" charset="77"/>
              </a:rPr>
              <a:t>I understand how retailers try to influence our spending.</a:t>
            </a:r>
          </a:p>
        </p:txBody>
      </p:sp>
      <p:sp>
        <p:nvSpPr>
          <p:cNvPr id="11271" name="Content Placeholder 15">
            <a:extLst>
              <a:ext uri="{FF2B5EF4-FFF2-40B4-BE49-F238E27FC236}">
                <a16:creationId xmlns:a16="http://schemas.microsoft.com/office/drawing/2014/main" id="{2213B465-8144-4640-920B-2E8C0B3ACE1E}"/>
              </a:ext>
            </a:extLst>
          </p:cNvPr>
          <p:cNvSpPr txBox="1">
            <a:spLocks noChangeArrowheads="1"/>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r>
              <a:rPr lang="en-GB" altLang="en-US">
                <a:ea typeface="Sassoon Infant Rg" panose="02000503030000020003" pitchFamily="2" charset="0"/>
                <a:cs typeface="Sassoon Infant Rg" panose="02000503030000020003" pitchFamily="2" charset="0"/>
              </a:rPr>
              <a:t>I can explain some of the ways retailers try to influence our spending.</a:t>
            </a:r>
          </a:p>
          <a:p>
            <a:pPr eaLnBrk="1" hangingPunct="1"/>
            <a:r>
              <a:rPr lang="en-GB" altLang="en-US">
                <a:ea typeface="Sassoon Infant Rg" panose="02000503030000020003" pitchFamily="2" charset="0"/>
                <a:cs typeface="Sassoon Infant Rg" panose="02000503030000020003" pitchFamily="2" charset="0"/>
              </a:rPr>
              <a:t>I can discuss how to be a ‘critical consumer’.</a:t>
            </a:r>
          </a:p>
        </p:txBody>
      </p:sp>
      <p:sp>
        <p:nvSpPr>
          <p:cNvPr id="9" name="TextBox 21">
            <a:extLst>
              <a:ext uri="{FF2B5EF4-FFF2-40B4-BE49-F238E27FC236}">
                <a16:creationId xmlns:a16="http://schemas.microsoft.com/office/drawing/2014/main" id="{80A5A761-049B-294F-85A5-B3017CF3EACD}"/>
              </a:ext>
            </a:extLst>
          </p:cNvPr>
          <p:cNvSpPr txBox="1">
            <a:spLocks noChangeArrowheads="1"/>
          </p:cNvSpPr>
          <p:nvPr/>
        </p:nvSpPr>
        <p:spPr bwMode="auto">
          <a:xfrm>
            <a:off x="2159732" y="6204828"/>
            <a:ext cx="4824536" cy="177744"/>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ea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latin typeface="Roboto" panose="02000000000000000000" pitchFamily="2" charset="0"/>
                <a:ea typeface="Roboto" panose="02000000000000000000" pitchFamily="2" charset="0"/>
                <a:cs typeface="Arial" panose="020B0604020202020204" pitchFamily="34" charset="0"/>
                <a:hlinkClick r:id="rId2">
                  <a:extLst>
                    <a:ext uri="{A12FA001-AC4F-418D-AE19-62706E023703}">
                      <ahyp:hlinkClr xmlns:ahyp="http://schemas.microsoft.com/office/drawing/2018/hyperlinkcolor" val="tx"/>
                    </a:ext>
                  </a:extLst>
                </a:hlinkClick>
              </a:rPr>
              <a:t>Programme of Study</a:t>
            </a:r>
            <a:r>
              <a:rPr lang="en-GB" sz="800" baseline="30000" dirty="0">
                <a:latin typeface="Roboto" panose="02000000000000000000" pitchFamily="2" charset="0"/>
                <a:ea typeface="Roboto" panose="02000000000000000000" pitchFamily="2" charset="0"/>
                <a:cs typeface="Arial" panose="020B0604020202020204" pitchFamily="34"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462CDC64-5D8C-594B-9E5D-5DFB86C6EDFB}"/>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The Big Questions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2FC38F1-E412-473D-9D30-2B42A4967A1A}"/>
              </a:ext>
            </a:extLst>
          </p:cNvPr>
          <p:cNvSpPr/>
          <p:nvPr/>
        </p:nvSpPr>
        <p:spPr>
          <a:xfrm>
            <a:off x="1979613" y="3213100"/>
            <a:ext cx="5737225" cy="503238"/>
          </a:xfrm>
          <a:prstGeom prst="rect">
            <a:avLst/>
          </a:prstGeom>
          <a:solidFill>
            <a:srgbClr val="8ACB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71166031-CF25-49C2-8DCB-B4AA2B369888}"/>
              </a:ext>
            </a:extLst>
          </p:cNvPr>
          <p:cNvSpPr/>
          <p:nvPr/>
        </p:nvSpPr>
        <p:spPr>
          <a:xfrm>
            <a:off x="1811338" y="1989138"/>
            <a:ext cx="5905500" cy="1108075"/>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p>
        </p:txBody>
      </p:sp>
      <p:sp>
        <p:nvSpPr>
          <p:cNvPr id="13316" name="TextBox 10">
            <a:extLst>
              <a:ext uri="{FF2B5EF4-FFF2-40B4-BE49-F238E27FC236}">
                <a16:creationId xmlns:a16="http://schemas.microsoft.com/office/drawing/2014/main" id="{A11EBB26-3D7A-D746-AF10-3ECE5B219DDA}"/>
              </a:ext>
            </a:extLst>
          </p:cNvPr>
          <p:cNvSpPr txBox="1">
            <a:spLocks noChangeArrowheads="1"/>
          </p:cNvSpPr>
          <p:nvPr/>
        </p:nvSpPr>
        <p:spPr bwMode="auto">
          <a:xfrm>
            <a:off x="2627313" y="2060575"/>
            <a:ext cx="417671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bg1"/>
                </a:solidFill>
              </a:rPr>
              <a:t>How do manufacturers and retailers try to influence the way we spend our money?</a:t>
            </a:r>
          </a:p>
        </p:txBody>
      </p:sp>
      <p:sp>
        <p:nvSpPr>
          <p:cNvPr id="13317" name="TextBox 12">
            <a:extLst>
              <a:ext uri="{FF2B5EF4-FFF2-40B4-BE49-F238E27FC236}">
                <a16:creationId xmlns:a16="http://schemas.microsoft.com/office/drawing/2014/main" id="{CD98CC4F-D433-A74B-8F96-0814DB0F1888}"/>
              </a:ext>
            </a:extLst>
          </p:cNvPr>
          <p:cNvSpPr txBox="1">
            <a:spLocks noChangeArrowheads="1"/>
          </p:cNvSpPr>
          <p:nvPr/>
        </p:nvSpPr>
        <p:spPr bwMode="auto">
          <a:xfrm>
            <a:off x="2862263" y="3279775"/>
            <a:ext cx="3971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How can we be ‘critical consumers’?</a:t>
            </a:r>
          </a:p>
        </p:txBody>
      </p:sp>
      <p:pic>
        <p:nvPicPr>
          <p:cNvPr id="13318" name="Picture 13">
            <a:extLst>
              <a:ext uri="{FF2B5EF4-FFF2-40B4-BE49-F238E27FC236}">
                <a16:creationId xmlns:a16="http://schemas.microsoft.com/office/drawing/2014/main" id="{4C3F0A27-50BB-F14B-A976-44AFB9C881C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66725" y="1843088"/>
            <a:ext cx="3529013" cy="446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14">
            <a:extLst>
              <a:ext uri="{FF2B5EF4-FFF2-40B4-BE49-F238E27FC236}">
                <a16:creationId xmlns:a16="http://schemas.microsoft.com/office/drawing/2014/main" id="{BAEA5575-81CD-7046-B8C7-0BDC51E14E1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22913" y="1520825"/>
            <a:ext cx="3095625" cy="478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81F58EDD-85C7-BC42-BF36-2580A5C92DB5}"/>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Reconnecting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FDA828DF-ECF8-A944-A28A-8A00B9AAF5E9}"/>
              </a:ext>
            </a:extLst>
          </p:cNvPr>
          <p:cNvSpPr>
            <a:spLocks noGrp="1" noChangeArrowheads="1"/>
          </p:cNvSpPr>
          <p:nvPr>
            <p:ph type="title"/>
          </p:nvPr>
        </p:nvSpPr>
        <p:spPr>
          <a:xfrm>
            <a:off x="457200" y="479425"/>
            <a:ext cx="8220075" cy="993775"/>
          </a:xfrm>
        </p:spPr>
        <p:txBody>
          <a:bodyPr/>
          <a:lstStyle/>
          <a:p>
            <a:pPr eaLnBrk="1" hangingPunct="1"/>
            <a:r>
              <a:rPr lang="en-GB" altLang="en-US" dirty="0">
                <a:latin typeface="+mn-lt"/>
              </a:rPr>
              <a:t>We Want Your Money!</a:t>
            </a:r>
          </a:p>
        </p:txBody>
      </p:sp>
      <p:pic>
        <p:nvPicPr>
          <p:cNvPr id="15363" name="Whole Class">
            <a:extLst>
              <a:ext uri="{FF2B5EF4-FFF2-40B4-BE49-F238E27FC236}">
                <a16:creationId xmlns:a16="http://schemas.microsoft.com/office/drawing/2014/main" id="{37A553CA-0E7F-0D4F-AE07-6918905D100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A58924E6-A9E1-437F-9545-112B83E59707}"/>
              </a:ext>
            </a:extLst>
          </p:cNvPr>
          <p:cNvGrpSpPr>
            <a:grpSpLocks/>
          </p:cNvGrpSpPr>
          <p:nvPr/>
        </p:nvGrpSpPr>
        <p:grpSpPr bwMode="auto">
          <a:xfrm>
            <a:off x="4346575" y="1858963"/>
            <a:ext cx="4406900" cy="941387"/>
            <a:chOff x="4346575" y="1858963"/>
            <a:chExt cx="4406900" cy="941387"/>
          </a:xfrm>
          <a:solidFill>
            <a:srgbClr val="8ACBC1"/>
          </a:solidFill>
        </p:grpSpPr>
        <p:grpSp>
          <p:nvGrpSpPr>
            <p:cNvPr id="5" name="Group 12">
              <a:extLst>
                <a:ext uri="{FF2B5EF4-FFF2-40B4-BE49-F238E27FC236}">
                  <a16:creationId xmlns:a16="http://schemas.microsoft.com/office/drawing/2014/main" id="{36A9A8BC-AEEF-41EB-AF09-BE378694EE50}"/>
                </a:ext>
              </a:extLst>
            </p:cNvPr>
            <p:cNvGrpSpPr>
              <a:grpSpLocks/>
            </p:cNvGrpSpPr>
            <p:nvPr/>
          </p:nvGrpSpPr>
          <p:grpSpPr bwMode="auto">
            <a:xfrm flipH="1">
              <a:off x="4346575" y="1858963"/>
              <a:ext cx="4406900" cy="941387"/>
              <a:chOff x="432715" y="2065807"/>
              <a:chExt cx="5680553" cy="936105"/>
            </a:xfrm>
            <a:grpFill/>
            <a:effectLst>
              <a:outerShdw blurRad="50800" dist="38100" dir="2700000" algn="tl" rotWithShape="0">
                <a:prstClr val="black">
                  <a:alpha val="40000"/>
                </a:prstClr>
              </a:outerShdw>
            </a:effectLst>
          </p:grpSpPr>
          <p:sp>
            <p:nvSpPr>
              <p:cNvPr id="14" name="Isosceles Triangle 13">
                <a:extLst>
                  <a:ext uri="{FF2B5EF4-FFF2-40B4-BE49-F238E27FC236}">
                    <a16:creationId xmlns:a16="http://schemas.microsoft.com/office/drawing/2014/main" id="{6B085861-A56D-4A2C-BF41-6547D3FED27D}"/>
                  </a:ext>
                </a:extLst>
              </p:cNvPr>
              <p:cNvSpPr/>
              <p:nvPr/>
            </p:nvSpPr>
            <p:spPr>
              <a:xfrm rot="5400000">
                <a:off x="5415006" y="2303650"/>
                <a:ext cx="936105" cy="46042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Rectangle 14">
                <a:extLst>
                  <a:ext uri="{FF2B5EF4-FFF2-40B4-BE49-F238E27FC236}">
                    <a16:creationId xmlns:a16="http://schemas.microsoft.com/office/drawing/2014/main" id="{0888B480-24A2-45B1-A7CC-CDECB5E111FA}"/>
                  </a:ext>
                </a:extLst>
              </p:cNvPr>
              <p:cNvSpPr/>
              <p:nvPr/>
            </p:nvSpPr>
            <p:spPr>
              <a:xfrm>
                <a:off x="432715" y="2065807"/>
                <a:ext cx="5220133" cy="93610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5373" name="TextBox 5">
              <a:extLst>
                <a:ext uri="{FF2B5EF4-FFF2-40B4-BE49-F238E27FC236}">
                  <a16:creationId xmlns:a16="http://schemas.microsoft.com/office/drawing/2014/main" id="{1E7F175A-2B25-4380-878F-BE021353FF3F}"/>
                </a:ext>
              </a:extLst>
            </p:cNvPr>
            <p:cNvSpPr txBox="1">
              <a:spLocks noChangeArrowheads="1"/>
            </p:cNvSpPr>
            <p:nvPr/>
          </p:nvSpPr>
          <p:spPr bwMode="auto">
            <a:xfrm>
              <a:off x="4776788" y="1898650"/>
              <a:ext cx="3816350" cy="8302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defRPr/>
              </a:pPr>
              <a:r>
                <a:rPr lang="en-GB" altLang="en-US" sz="2400">
                  <a:solidFill>
                    <a:schemeClr val="tx1"/>
                  </a:solidFill>
                </a:rPr>
                <a:t>What is this advert </a:t>
              </a:r>
              <a:br>
                <a:rPr lang="en-GB" altLang="en-US" sz="2400">
                  <a:solidFill>
                    <a:schemeClr val="tx1"/>
                  </a:solidFill>
                </a:rPr>
              </a:br>
              <a:r>
                <a:rPr lang="en-GB" altLang="en-US" sz="2400">
                  <a:solidFill>
                    <a:schemeClr val="tx1"/>
                  </a:solidFill>
                </a:rPr>
                <a:t>trying to do?</a:t>
              </a:r>
            </a:p>
          </p:txBody>
        </p:sp>
      </p:grpSp>
      <p:grpSp>
        <p:nvGrpSpPr>
          <p:cNvPr id="3" name="Group 2">
            <a:extLst>
              <a:ext uri="{FF2B5EF4-FFF2-40B4-BE49-F238E27FC236}">
                <a16:creationId xmlns:a16="http://schemas.microsoft.com/office/drawing/2014/main" id="{DA176B62-E9B3-4327-9AD7-4F349A246967}"/>
              </a:ext>
            </a:extLst>
          </p:cNvPr>
          <p:cNvGrpSpPr>
            <a:grpSpLocks/>
          </p:cNvGrpSpPr>
          <p:nvPr/>
        </p:nvGrpSpPr>
        <p:grpSpPr bwMode="auto">
          <a:xfrm>
            <a:off x="4356100" y="3265488"/>
            <a:ext cx="4406900" cy="939800"/>
            <a:chOff x="4355976" y="3264881"/>
            <a:chExt cx="4406850" cy="941064"/>
          </a:xfrm>
          <a:solidFill>
            <a:srgbClr val="25898D"/>
          </a:solidFill>
        </p:grpSpPr>
        <p:grpSp>
          <p:nvGrpSpPr>
            <p:cNvPr id="10" name="Group 9">
              <a:extLst>
                <a:ext uri="{FF2B5EF4-FFF2-40B4-BE49-F238E27FC236}">
                  <a16:creationId xmlns:a16="http://schemas.microsoft.com/office/drawing/2014/main" id="{85D9B093-D687-41DC-9B72-99593BC3B73A}"/>
                </a:ext>
              </a:extLst>
            </p:cNvPr>
            <p:cNvGrpSpPr/>
            <p:nvPr/>
          </p:nvGrpSpPr>
          <p:grpSpPr>
            <a:xfrm flipH="1">
              <a:off x="4355976" y="3264881"/>
              <a:ext cx="4406850" cy="941064"/>
              <a:chOff x="432715" y="2065807"/>
              <a:chExt cx="5680553" cy="936105"/>
            </a:xfrm>
            <a:grpFill/>
            <a:effectLst>
              <a:outerShdw blurRad="50800" dist="38100" dir="2700000" algn="tl" rotWithShape="0">
                <a:prstClr val="black">
                  <a:alpha val="40000"/>
                </a:prstClr>
              </a:outerShdw>
            </a:effectLst>
          </p:grpSpPr>
          <p:sp>
            <p:nvSpPr>
              <p:cNvPr id="11" name="Isosceles Triangle 10">
                <a:extLst>
                  <a:ext uri="{FF2B5EF4-FFF2-40B4-BE49-F238E27FC236}">
                    <a16:creationId xmlns:a16="http://schemas.microsoft.com/office/drawing/2014/main" id="{64B64311-6143-4777-B22E-A9C12BAAC0E0}"/>
                  </a:ext>
                </a:extLst>
              </p:cNvPr>
              <p:cNvSpPr/>
              <p:nvPr/>
            </p:nvSpPr>
            <p:spPr>
              <a:xfrm rot="5400000">
                <a:off x="5414642" y="2303286"/>
                <a:ext cx="936104" cy="46114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ectangle 11">
                <a:extLst>
                  <a:ext uri="{FF2B5EF4-FFF2-40B4-BE49-F238E27FC236}">
                    <a16:creationId xmlns:a16="http://schemas.microsoft.com/office/drawing/2014/main" id="{88D39407-A0F5-43DA-A5DB-E51B8B5263E1}"/>
                  </a:ext>
                </a:extLst>
              </p:cNvPr>
              <p:cNvSpPr/>
              <p:nvPr/>
            </p:nvSpPr>
            <p:spPr>
              <a:xfrm>
                <a:off x="432715" y="2065807"/>
                <a:ext cx="5219405" cy="9361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5371" name="TextBox 6">
              <a:extLst>
                <a:ext uri="{FF2B5EF4-FFF2-40B4-BE49-F238E27FC236}">
                  <a16:creationId xmlns:a16="http://schemas.microsoft.com/office/drawing/2014/main" id="{42F84199-8A2C-4791-BE31-5BD43B750BD2}"/>
                </a:ext>
              </a:extLst>
            </p:cNvPr>
            <p:cNvSpPr txBox="1">
              <a:spLocks noChangeArrowheads="1"/>
            </p:cNvSpPr>
            <p:nvPr/>
          </p:nvSpPr>
          <p:spPr bwMode="auto">
            <a:xfrm>
              <a:off x="4651375" y="3297238"/>
              <a:ext cx="3994150" cy="8318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defRPr/>
              </a:pPr>
              <a:r>
                <a:rPr lang="en-GB" altLang="en-US" sz="2400">
                  <a:solidFill>
                    <a:schemeClr val="bg1"/>
                  </a:solidFill>
                </a:rPr>
                <a:t>How does it try to </a:t>
              </a:r>
              <a:br>
                <a:rPr lang="en-GB" altLang="en-US" sz="2400">
                  <a:solidFill>
                    <a:schemeClr val="bg1"/>
                  </a:solidFill>
                </a:rPr>
              </a:br>
              <a:r>
                <a:rPr lang="en-GB" altLang="en-US" sz="2400">
                  <a:solidFill>
                    <a:schemeClr val="bg1"/>
                  </a:solidFill>
                </a:rPr>
                <a:t>influence you?</a:t>
              </a:r>
            </a:p>
          </p:txBody>
        </p:sp>
      </p:grpSp>
      <p:grpSp>
        <p:nvGrpSpPr>
          <p:cNvPr id="4" name="Group 3">
            <a:extLst>
              <a:ext uri="{FF2B5EF4-FFF2-40B4-BE49-F238E27FC236}">
                <a16:creationId xmlns:a16="http://schemas.microsoft.com/office/drawing/2014/main" id="{05195065-0970-4D38-AD4E-2D6BF879632E}"/>
              </a:ext>
            </a:extLst>
          </p:cNvPr>
          <p:cNvGrpSpPr>
            <a:grpSpLocks/>
          </p:cNvGrpSpPr>
          <p:nvPr/>
        </p:nvGrpSpPr>
        <p:grpSpPr bwMode="auto">
          <a:xfrm>
            <a:off x="4383088" y="4703763"/>
            <a:ext cx="4406900" cy="939800"/>
            <a:chOff x="4383088" y="4703763"/>
            <a:chExt cx="4406900" cy="939800"/>
          </a:xfrm>
          <a:solidFill>
            <a:srgbClr val="8ACBC1"/>
          </a:solidFill>
        </p:grpSpPr>
        <p:grpSp>
          <p:nvGrpSpPr>
            <p:cNvPr id="6" name="Group 15">
              <a:extLst>
                <a:ext uri="{FF2B5EF4-FFF2-40B4-BE49-F238E27FC236}">
                  <a16:creationId xmlns:a16="http://schemas.microsoft.com/office/drawing/2014/main" id="{6E3B1642-D6C3-4EF1-8594-B717B8E21AA5}"/>
                </a:ext>
              </a:extLst>
            </p:cNvPr>
            <p:cNvGrpSpPr>
              <a:grpSpLocks/>
            </p:cNvGrpSpPr>
            <p:nvPr/>
          </p:nvGrpSpPr>
          <p:grpSpPr bwMode="auto">
            <a:xfrm flipH="1">
              <a:off x="4383088" y="4703763"/>
              <a:ext cx="4406900" cy="939800"/>
              <a:chOff x="432715" y="2065807"/>
              <a:chExt cx="5680553" cy="936105"/>
            </a:xfrm>
            <a:grpFill/>
            <a:effectLst>
              <a:outerShdw blurRad="50800" dist="38100" dir="2700000" algn="tl" rotWithShape="0">
                <a:prstClr val="black">
                  <a:alpha val="40000"/>
                </a:prstClr>
              </a:outerShdw>
            </a:effectLst>
          </p:grpSpPr>
          <p:sp>
            <p:nvSpPr>
              <p:cNvPr id="17" name="Isosceles Triangle 16">
                <a:extLst>
                  <a:ext uri="{FF2B5EF4-FFF2-40B4-BE49-F238E27FC236}">
                    <a16:creationId xmlns:a16="http://schemas.microsoft.com/office/drawing/2014/main" id="{9B50169A-620D-410D-91BD-AC497AB09ADD}"/>
                  </a:ext>
                </a:extLst>
              </p:cNvPr>
              <p:cNvSpPr/>
              <p:nvPr/>
            </p:nvSpPr>
            <p:spPr>
              <a:xfrm rot="5400000">
                <a:off x="5415005" y="2303650"/>
                <a:ext cx="936105" cy="46041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Rectangle 17">
                <a:extLst>
                  <a:ext uri="{FF2B5EF4-FFF2-40B4-BE49-F238E27FC236}">
                    <a16:creationId xmlns:a16="http://schemas.microsoft.com/office/drawing/2014/main" id="{DEDAF587-B9F6-49D0-BE77-F158E8DE075B}"/>
                  </a:ext>
                </a:extLst>
              </p:cNvPr>
              <p:cNvSpPr/>
              <p:nvPr/>
            </p:nvSpPr>
            <p:spPr>
              <a:xfrm>
                <a:off x="432715" y="2065807"/>
                <a:ext cx="5220134" cy="93610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5369" name="TextBox 7">
              <a:extLst>
                <a:ext uri="{FF2B5EF4-FFF2-40B4-BE49-F238E27FC236}">
                  <a16:creationId xmlns:a16="http://schemas.microsoft.com/office/drawing/2014/main" id="{6F2BF6DF-B48B-4B7D-8567-951DB0FBEDA8}"/>
                </a:ext>
              </a:extLst>
            </p:cNvPr>
            <p:cNvSpPr txBox="1">
              <a:spLocks noChangeArrowheads="1"/>
            </p:cNvSpPr>
            <p:nvPr/>
          </p:nvSpPr>
          <p:spPr bwMode="auto">
            <a:xfrm>
              <a:off x="5205413" y="4940300"/>
              <a:ext cx="3119437" cy="461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defRPr/>
              </a:pPr>
              <a:r>
                <a:rPr lang="en-GB" altLang="en-US" sz="2400">
                  <a:solidFill>
                    <a:schemeClr val="tx1"/>
                  </a:solidFill>
                </a:rPr>
                <a:t>Why is it doing this?</a:t>
              </a:r>
            </a:p>
          </p:txBody>
        </p:sp>
      </p:grpSp>
      <p:pic>
        <p:nvPicPr>
          <p:cNvPr id="15367" name="Picture 4">
            <a:extLst>
              <a:ext uri="{FF2B5EF4-FFF2-40B4-BE49-F238E27FC236}">
                <a16:creationId xmlns:a16="http://schemas.microsoft.com/office/drawing/2014/main" id="{A54E91B6-23D1-C64E-8A11-C1AE64B999D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3588" y="1400175"/>
            <a:ext cx="3360737" cy="467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2D05E0E8-66EE-C547-B7FF-D73EFD478EDA}"/>
              </a:ext>
            </a:extLst>
          </p:cNvPr>
          <p:cNvSpPr txBox="1"/>
          <p:nvPr/>
        </p:nvSpPr>
        <p:spPr>
          <a:xfrm>
            <a:off x="3986534" y="3933056"/>
            <a:ext cx="360040" cy="230832"/>
          </a:xfrm>
          <a:prstGeom prst="rect">
            <a:avLst/>
          </a:prstGeom>
          <a:noFill/>
        </p:spPr>
        <p:txBody>
          <a:bodyPr wrap="square" rtlCol="0">
            <a:spAutoFit/>
          </a:bodyPr>
          <a:lstStyle/>
          <a:p>
            <a:r>
              <a:rPr lang="en-US" sz="900" dirty="0">
                <a:solidFill>
                  <a:schemeClr val="bg1"/>
                </a:solidFill>
              </a:rPr>
              <a:t>.</a:t>
            </a:r>
          </a:p>
        </p:txBody>
      </p:sp>
      <p:sp>
        <p:nvSpPr>
          <p:cNvPr id="21" name="TextBox 20">
            <a:extLst>
              <a:ext uri="{FF2B5EF4-FFF2-40B4-BE49-F238E27FC236}">
                <a16:creationId xmlns:a16="http://schemas.microsoft.com/office/drawing/2014/main" id="{BF509E6B-FA46-BE46-BE86-A1AEB95E2737}"/>
              </a:ext>
            </a:extLst>
          </p:cNvPr>
          <p:cNvSpPr txBox="1"/>
          <p:nvPr/>
        </p:nvSpPr>
        <p:spPr>
          <a:xfrm>
            <a:off x="3989709" y="4263256"/>
            <a:ext cx="360040" cy="230832"/>
          </a:xfrm>
          <a:prstGeom prst="rect">
            <a:avLst/>
          </a:prstGeom>
          <a:noFill/>
        </p:spPr>
        <p:txBody>
          <a:bodyPr wrap="square" rtlCol="0">
            <a:spAutoFit/>
          </a:bodyPr>
          <a:lstStyle/>
          <a:p>
            <a:r>
              <a:rPr lang="en-US" sz="900" dirty="0">
                <a:solidFill>
                  <a:schemeClr val="bg1"/>
                </a:solidFill>
              </a:rPr>
              <a:t>.</a:t>
            </a:r>
          </a:p>
        </p:txBody>
      </p:sp>
      <p:sp>
        <p:nvSpPr>
          <p:cNvPr id="22" name="TextBox 21">
            <a:extLst>
              <a:ext uri="{FF2B5EF4-FFF2-40B4-BE49-F238E27FC236}">
                <a16:creationId xmlns:a16="http://schemas.microsoft.com/office/drawing/2014/main" id="{0A2E22F0-8674-3C48-9B2B-CB7868043AF3}"/>
              </a:ext>
            </a:extLst>
          </p:cNvPr>
          <p:cNvSpPr txBox="1"/>
          <p:nvPr/>
        </p:nvSpPr>
        <p:spPr>
          <a:xfrm>
            <a:off x="3989709" y="4596631"/>
            <a:ext cx="360040" cy="230832"/>
          </a:xfrm>
          <a:prstGeom prst="rect">
            <a:avLst/>
          </a:prstGeom>
          <a:noFill/>
        </p:spPr>
        <p:txBody>
          <a:bodyPr wrap="square" rtlCol="0">
            <a:spAutoFit/>
          </a:bodyPr>
          <a:lstStyle/>
          <a:p>
            <a:r>
              <a:rPr lang="en-US" sz="900" dirty="0">
                <a:solidFill>
                  <a:schemeClr val="bg1"/>
                </a:solidFill>
              </a:rPr>
              <a:t>.</a:t>
            </a:r>
          </a:p>
        </p:txBody>
      </p:sp>
      <p:sp>
        <p:nvSpPr>
          <p:cNvPr id="23" name="TextBox 22">
            <a:extLst>
              <a:ext uri="{FF2B5EF4-FFF2-40B4-BE49-F238E27FC236}">
                <a16:creationId xmlns:a16="http://schemas.microsoft.com/office/drawing/2014/main" id="{B1DB79DB-0A0D-3F4B-A226-A93F041DDA05}"/>
              </a:ext>
            </a:extLst>
          </p:cNvPr>
          <p:cNvSpPr txBox="1"/>
          <p:nvPr/>
        </p:nvSpPr>
        <p:spPr>
          <a:xfrm>
            <a:off x="3986534" y="4926831"/>
            <a:ext cx="360040" cy="230832"/>
          </a:xfrm>
          <a:prstGeom prst="rect">
            <a:avLst/>
          </a:prstGeom>
          <a:noFill/>
        </p:spPr>
        <p:txBody>
          <a:bodyPr wrap="square" rtlCol="0">
            <a:spAutoFit/>
          </a:bodyPr>
          <a:lstStyle/>
          <a:p>
            <a:r>
              <a:rPr lang="en-US" sz="900" dirty="0">
                <a:solidFill>
                  <a:schemeClr val="bg1"/>
                </a:solidFill>
              </a:rPr>
              <a:t>.</a:t>
            </a:r>
          </a:p>
        </p:txBody>
      </p:sp>
      <p:sp>
        <p:nvSpPr>
          <p:cNvPr id="24" name="TextBox 23">
            <a:extLst>
              <a:ext uri="{FF2B5EF4-FFF2-40B4-BE49-F238E27FC236}">
                <a16:creationId xmlns:a16="http://schemas.microsoft.com/office/drawing/2014/main" id="{6E50BCD3-2DE1-8C4F-8FDE-C6C8CF530EFE}"/>
              </a:ext>
            </a:extLst>
          </p:cNvPr>
          <p:cNvSpPr txBox="1"/>
          <p:nvPr/>
        </p:nvSpPr>
        <p:spPr>
          <a:xfrm>
            <a:off x="3983359" y="5263381"/>
            <a:ext cx="360040" cy="230832"/>
          </a:xfrm>
          <a:prstGeom prst="rect">
            <a:avLst/>
          </a:prstGeom>
          <a:noFill/>
        </p:spPr>
        <p:txBody>
          <a:bodyPr wrap="square" rtlCol="0">
            <a:spAutoFit/>
          </a:bodyPr>
          <a:lstStyle/>
          <a:p>
            <a:r>
              <a:rPr lang="en-US" sz="900" dirty="0">
                <a:solidFill>
                  <a:schemeClr val="bg1"/>
                </a:solidFill>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3F850BAE-C03A-A146-9A20-ADD8CFF9BE42}"/>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Exploring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E306D6E5-FC63-2147-9991-02AEB2DFB6A0}"/>
              </a:ext>
            </a:extLst>
          </p:cNvPr>
          <p:cNvSpPr>
            <a:spLocks noGrp="1" noChangeArrowheads="1"/>
          </p:cNvSpPr>
          <p:nvPr>
            <p:ph type="title"/>
          </p:nvPr>
        </p:nvSpPr>
        <p:spPr>
          <a:xfrm>
            <a:off x="457200" y="479425"/>
            <a:ext cx="8220075" cy="993775"/>
          </a:xfrm>
        </p:spPr>
        <p:txBody>
          <a:bodyPr/>
          <a:lstStyle/>
          <a:p>
            <a:pPr eaLnBrk="1" hangingPunct="1"/>
            <a:r>
              <a:rPr lang="en-GB" altLang="en-US" dirty="0">
                <a:latin typeface="+mn-lt"/>
              </a:rPr>
              <a:t>Deal or Better Deal?</a:t>
            </a:r>
          </a:p>
        </p:txBody>
      </p:sp>
      <p:grpSp>
        <p:nvGrpSpPr>
          <p:cNvPr id="17411" name="Group 17">
            <a:extLst>
              <a:ext uri="{FF2B5EF4-FFF2-40B4-BE49-F238E27FC236}">
                <a16:creationId xmlns:a16="http://schemas.microsoft.com/office/drawing/2014/main" id="{CDB10ABE-9D6C-408C-A6DE-A2AC8A522DC4}"/>
              </a:ext>
            </a:extLst>
          </p:cNvPr>
          <p:cNvGrpSpPr>
            <a:grpSpLocks/>
          </p:cNvGrpSpPr>
          <p:nvPr/>
        </p:nvGrpSpPr>
        <p:grpSpPr bwMode="auto">
          <a:xfrm>
            <a:off x="395288" y="2133600"/>
            <a:ext cx="6264275" cy="939800"/>
            <a:chOff x="432715" y="2065807"/>
            <a:chExt cx="5680553" cy="936105"/>
          </a:xfrm>
          <a:solidFill>
            <a:srgbClr val="25898D"/>
          </a:solidFill>
          <a:effectLst>
            <a:outerShdw blurRad="50800" dist="38100" dir="8100000" algn="tr" rotWithShape="0">
              <a:prstClr val="black">
                <a:alpha val="40000"/>
              </a:prstClr>
            </a:outerShdw>
          </a:effectLst>
        </p:grpSpPr>
        <p:sp>
          <p:nvSpPr>
            <p:cNvPr id="16" name="Isosceles Triangle 15">
              <a:extLst>
                <a:ext uri="{FF2B5EF4-FFF2-40B4-BE49-F238E27FC236}">
                  <a16:creationId xmlns:a16="http://schemas.microsoft.com/office/drawing/2014/main" id="{DC59488E-CF44-479E-924D-0A5790DAFE68}"/>
                </a:ext>
              </a:extLst>
            </p:cNvPr>
            <p:cNvSpPr/>
            <p:nvPr/>
          </p:nvSpPr>
          <p:spPr>
            <a:xfrm rot="5400000">
              <a:off x="5414884" y="2303528"/>
              <a:ext cx="936105" cy="46066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ectangle 16">
              <a:extLst>
                <a:ext uri="{FF2B5EF4-FFF2-40B4-BE49-F238E27FC236}">
                  <a16:creationId xmlns:a16="http://schemas.microsoft.com/office/drawing/2014/main" id="{4D8B3094-2335-406F-A50D-760B97315166}"/>
                </a:ext>
              </a:extLst>
            </p:cNvPr>
            <p:cNvSpPr/>
            <p:nvPr/>
          </p:nvSpPr>
          <p:spPr>
            <a:xfrm>
              <a:off x="432715" y="2065807"/>
              <a:ext cx="5219890" cy="93610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7412" name="TextBox 8">
            <a:extLst>
              <a:ext uri="{FF2B5EF4-FFF2-40B4-BE49-F238E27FC236}">
                <a16:creationId xmlns:a16="http://schemas.microsoft.com/office/drawing/2014/main" id="{D70A7AD3-5A74-C443-89B5-B7381D687E3D}"/>
              </a:ext>
            </a:extLst>
          </p:cNvPr>
          <p:cNvSpPr txBox="1">
            <a:spLocks noChangeArrowheads="1"/>
          </p:cNvSpPr>
          <p:nvPr/>
        </p:nvSpPr>
        <p:spPr bwMode="auto">
          <a:xfrm>
            <a:off x="1611313" y="1193800"/>
            <a:ext cx="6094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Now let’s compare two adverts for similar products:</a:t>
            </a:r>
          </a:p>
        </p:txBody>
      </p:sp>
      <p:sp>
        <p:nvSpPr>
          <p:cNvPr id="20" name="TextBox 19">
            <a:extLst>
              <a:ext uri="{FF2B5EF4-FFF2-40B4-BE49-F238E27FC236}">
                <a16:creationId xmlns:a16="http://schemas.microsoft.com/office/drawing/2014/main" id="{8C13B4EA-6983-7A41-9551-9BB2F6BC1B21}"/>
              </a:ext>
            </a:extLst>
          </p:cNvPr>
          <p:cNvSpPr txBox="1">
            <a:spLocks noChangeArrowheads="1"/>
          </p:cNvSpPr>
          <p:nvPr/>
        </p:nvSpPr>
        <p:spPr bwMode="auto">
          <a:xfrm>
            <a:off x="5707063" y="3429000"/>
            <a:ext cx="2679700" cy="2679700"/>
          </a:xfrm>
          <a:prstGeom prst="rect">
            <a:avLst/>
          </a:prstGeom>
          <a:solidFill>
            <a:srgbClr val="8ACBC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a:solidFill>
                  <a:schemeClr val="tx1"/>
                </a:solidFill>
              </a:rPr>
              <a:t>Remember that when we choose a product, other similar products are available and may even be better! Adverts try to influence our spending by convincing us to have their product, remember to think about why they are doing this. </a:t>
            </a:r>
          </a:p>
        </p:txBody>
      </p:sp>
      <p:sp>
        <p:nvSpPr>
          <p:cNvPr id="22" name="TextBox 21">
            <a:extLst>
              <a:ext uri="{FF2B5EF4-FFF2-40B4-BE49-F238E27FC236}">
                <a16:creationId xmlns:a16="http://schemas.microsoft.com/office/drawing/2014/main" id="{4DC2AAC6-7685-0F4B-8F0C-0B94597CED49}"/>
              </a:ext>
            </a:extLst>
          </p:cNvPr>
          <p:cNvSpPr txBox="1">
            <a:spLocks noChangeArrowheads="1"/>
          </p:cNvSpPr>
          <p:nvPr/>
        </p:nvSpPr>
        <p:spPr bwMode="auto">
          <a:xfrm>
            <a:off x="684213" y="2174875"/>
            <a:ext cx="76390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b="1">
                <a:solidFill>
                  <a:schemeClr val="bg1"/>
                </a:solidFill>
              </a:rPr>
              <a:t>Which would you choose to spend your money on?</a:t>
            </a:r>
          </a:p>
        </p:txBody>
      </p:sp>
      <p:sp>
        <p:nvSpPr>
          <p:cNvPr id="24" name="TextBox 23">
            <a:extLst>
              <a:ext uri="{FF2B5EF4-FFF2-40B4-BE49-F238E27FC236}">
                <a16:creationId xmlns:a16="http://schemas.microsoft.com/office/drawing/2014/main" id="{6D2BDBD2-C7B5-8B4D-A37B-B074C83625BA}"/>
              </a:ext>
            </a:extLst>
          </p:cNvPr>
          <p:cNvSpPr txBox="1">
            <a:spLocks noChangeArrowheads="1"/>
          </p:cNvSpPr>
          <p:nvPr/>
        </p:nvSpPr>
        <p:spPr bwMode="auto">
          <a:xfrm>
            <a:off x="712788" y="1517650"/>
            <a:ext cx="76390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a:solidFill>
                  <a:schemeClr val="tx1"/>
                </a:solidFill>
              </a:rPr>
              <a:t>These two advertisements are for a similar product. Talk to your partner about the following:</a:t>
            </a:r>
          </a:p>
        </p:txBody>
      </p:sp>
      <p:sp>
        <p:nvSpPr>
          <p:cNvPr id="25" name="TextBox 24">
            <a:extLst>
              <a:ext uri="{FF2B5EF4-FFF2-40B4-BE49-F238E27FC236}">
                <a16:creationId xmlns:a16="http://schemas.microsoft.com/office/drawing/2014/main" id="{2CE72CD0-DE10-E647-9C7F-C989CCE5096A}"/>
              </a:ext>
            </a:extLst>
          </p:cNvPr>
          <p:cNvSpPr txBox="1">
            <a:spLocks noChangeArrowheads="1"/>
          </p:cNvSpPr>
          <p:nvPr/>
        </p:nvSpPr>
        <p:spPr bwMode="auto">
          <a:xfrm>
            <a:off x="679450" y="2444750"/>
            <a:ext cx="76390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b="1">
                <a:solidFill>
                  <a:schemeClr val="bg1"/>
                </a:solidFill>
              </a:rPr>
              <a:t>Why?</a:t>
            </a:r>
          </a:p>
        </p:txBody>
      </p:sp>
      <p:sp>
        <p:nvSpPr>
          <p:cNvPr id="26" name="TextBox 25">
            <a:extLst>
              <a:ext uri="{FF2B5EF4-FFF2-40B4-BE49-F238E27FC236}">
                <a16:creationId xmlns:a16="http://schemas.microsoft.com/office/drawing/2014/main" id="{1AD89944-79AA-B748-A897-D427717DA157}"/>
              </a:ext>
            </a:extLst>
          </p:cNvPr>
          <p:cNvSpPr txBox="1">
            <a:spLocks noChangeArrowheads="1"/>
          </p:cNvSpPr>
          <p:nvPr/>
        </p:nvSpPr>
        <p:spPr bwMode="auto">
          <a:xfrm>
            <a:off x="676275" y="2713038"/>
            <a:ext cx="76390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b="1">
                <a:solidFill>
                  <a:schemeClr val="bg1"/>
                </a:solidFill>
              </a:rPr>
              <a:t>How does the advertisement influence your spending?</a:t>
            </a:r>
          </a:p>
        </p:txBody>
      </p:sp>
      <p:pic>
        <p:nvPicPr>
          <p:cNvPr id="17418" name="Picture 3">
            <a:extLst>
              <a:ext uri="{FF2B5EF4-FFF2-40B4-BE49-F238E27FC236}">
                <a16:creationId xmlns:a16="http://schemas.microsoft.com/office/drawing/2014/main" id="{10569880-73EB-0E4E-8B8E-286B941527C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149600" y="3151188"/>
            <a:ext cx="2447925" cy="3157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Picture 5">
            <a:extLst>
              <a:ext uri="{FF2B5EF4-FFF2-40B4-BE49-F238E27FC236}">
                <a16:creationId xmlns:a16="http://schemas.microsoft.com/office/drawing/2014/main" id="{5F1FF6C5-44FB-7840-A09C-E37F4FABA6E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7238" y="3151188"/>
            <a:ext cx="2281237" cy="3157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airs">
            <a:extLst>
              <a:ext uri="{FF2B5EF4-FFF2-40B4-BE49-F238E27FC236}">
                <a16:creationId xmlns:a16="http://schemas.microsoft.com/office/drawing/2014/main" id="{BF1D449D-23CF-9A4D-B2A5-7A08F76A9504}"/>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id="{445E0D7E-A12D-9749-A868-E599B5E56BB8}"/>
              </a:ext>
            </a:extLst>
          </p:cNvPr>
          <p:cNvSpPr txBox="1"/>
          <p:nvPr/>
        </p:nvSpPr>
        <p:spPr>
          <a:xfrm>
            <a:off x="2913224" y="4844840"/>
            <a:ext cx="360040" cy="200055"/>
          </a:xfrm>
          <a:prstGeom prst="rect">
            <a:avLst/>
          </a:prstGeom>
          <a:noFill/>
        </p:spPr>
        <p:txBody>
          <a:bodyPr wrap="square" rtlCol="0">
            <a:spAutoFit/>
          </a:bodyPr>
          <a:lstStyle/>
          <a:p>
            <a:r>
              <a:rPr lang="en-US" sz="700" dirty="0">
                <a:solidFill>
                  <a:schemeClr val="bg1"/>
                </a:solidFill>
              </a:rPr>
              <a:t>.</a:t>
            </a:r>
          </a:p>
        </p:txBody>
      </p:sp>
      <p:sp>
        <p:nvSpPr>
          <p:cNvPr id="27" name="TextBox 26">
            <a:extLst>
              <a:ext uri="{FF2B5EF4-FFF2-40B4-BE49-F238E27FC236}">
                <a16:creationId xmlns:a16="http://schemas.microsoft.com/office/drawing/2014/main" id="{735C02B7-5399-E740-9AB7-D2BFC2B2AC1E}"/>
              </a:ext>
            </a:extLst>
          </p:cNvPr>
          <p:cNvSpPr txBox="1"/>
          <p:nvPr/>
        </p:nvSpPr>
        <p:spPr>
          <a:xfrm>
            <a:off x="2919733" y="5066118"/>
            <a:ext cx="360040" cy="200055"/>
          </a:xfrm>
          <a:prstGeom prst="rect">
            <a:avLst/>
          </a:prstGeom>
          <a:noFill/>
        </p:spPr>
        <p:txBody>
          <a:bodyPr wrap="square" rtlCol="0">
            <a:spAutoFit/>
          </a:bodyPr>
          <a:lstStyle/>
          <a:p>
            <a:r>
              <a:rPr lang="en-US" sz="700" dirty="0">
                <a:solidFill>
                  <a:schemeClr val="bg1"/>
                </a:solidFill>
              </a:rPr>
              <a:t>.</a:t>
            </a:r>
          </a:p>
        </p:txBody>
      </p:sp>
      <p:sp>
        <p:nvSpPr>
          <p:cNvPr id="29" name="TextBox 28">
            <a:extLst>
              <a:ext uri="{FF2B5EF4-FFF2-40B4-BE49-F238E27FC236}">
                <a16:creationId xmlns:a16="http://schemas.microsoft.com/office/drawing/2014/main" id="{3A879353-C11A-7B41-B041-2343FE97DE16}"/>
              </a:ext>
            </a:extLst>
          </p:cNvPr>
          <p:cNvSpPr txBox="1"/>
          <p:nvPr/>
        </p:nvSpPr>
        <p:spPr>
          <a:xfrm>
            <a:off x="2919733" y="5293904"/>
            <a:ext cx="360040" cy="200055"/>
          </a:xfrm>
          <a:prstGeom prst="rect">
            <a:avLst/>
          </a:prstGeom>
          <a:noFill/>
        </p:spPr>
        <p:txBody>
          <a:bodyPr wrap="square" rtlCol="0">
            <a:spAutoFit/>
          </a:bodyPr>
          <a:lstStyle/>
          <a:p>
            <a:r>
              <a:rPr lang="en-US" sz="700" dirty="0">
                <a:solidFill>
                  <a:schemeClr val="bg1"/>
                </a:solidFill>
              </a:rPr>
              <a:t>.</a:t>
            </a:r>
          </a:p>
        </p:txBody>
      </p:sp>
      <p:sp>
        <p:nvSpPr>
          <p:cNvPr id="30" name="TextBox 29">
            <a:extLst>
              <a:ext uri="{FF2B5EF4-FFF2-40B4-BE49-F238E27FC236}">
                <a16:creationId xmlns:a16="http://schemas.microsoft.com/office/drawing/2014/main" id="{62529CF5-90B0-294D-8264-95025F45883F}"/>
              </a:ext>
            </a:extLst>
          </p:cNvPr>
          <p:cNvSpPr txBox="1"/>
          <p:nvPr/>
        </p:nvSpPr>
        <p:spPr>
          <a:xfrm>
            <a:off x="2919733" y="5518437"/>
            <a:ext cx="360040" cy="200055"/>
          </a:xfrm>
          <a:prstGeom prst="rect">
            <a:avLst/>
          </a:prstGeom>
          <a:noFill/>
        </p:spPr>
        <p:txBody>
          <a:bodyPr wrap="square" rtlCol="0">
            <a:spAutoFit/>
          </a:bodyPr>
          <a:lstStyle/>
          <a:p>
            <a:r>
              <a:rPr lang="en-US" sz="700" dirty="0">
                <a:solidFill>
                  <a:schemeClr val="bg1"/>
                </a:solidFill>
              </a:rPr>
              <a:t>.</a:t>
            </a:r>
          </a:p>
        </p:txBody>
      </p:sp>
      <p:sp>
        <p:nvSpPr>
          <p:cNvPr id="31" name="TextBox 30">
            <a:extLst>
              <a:ext uri="{FF2B5EF4-FFF2-40B4-BE49-F238E27FC236}">
                <a16:creationId xmlns:a16="http://schemas.microsoft.com/office/drawing/2014/main" id="{46029F0B-8EE9-174B-AAB6-0C642069C953}"/>
              </a:ext>
            </a:extLst>
          </p:cNvPr>
          <p:cNvSpPr txBox="1"/>
          <p:nvPr/>
        </p:nvSpPr>
        <p:spPr>
          <a:xfrm>
            <a:off x="2913225" y="5749477"/>
            <a:ext cx="360040" cy="200055"/>
          </a:xfrm>
          <a:prstGeom prst="rect">
            <a:avLst/>
          </a:prstGeom>
          <a:noFill/>
        </p:spPr>
        <p:txBody>
          <a:bodyPr wrap="square" rtlCol="0">
            <a:spAutoFit/>
          </a:bodyPr>
          <a:lstStyle/>
          <a:p>
            <a:r>
              <a:rPr lang="en-US" sz="700" dirty="0">
                <a:solidFill>
                  <a:schemeClr val="bg1"/>
                </a:solidFill>
              </a:rPr>
              <a:t>.</a:t>
            </a:r>
          </a:p>
        </p:txBody>
      </p:sp>
      <p:sp>
        <p:nvSpPr>
          <p:cNvPr id="32" name="TextBox 31">
            <a:extLst>
              <a:ext uri="{FF2B5EF4-FFF2-40B4-BE49-F238E27FC236}">
                <a16:creationId xmlns:a16="http://schemas.microsoft.com/office/drawing/2014/main" id="{3CFD46E9-DD8A-2E41-9853-50184D6BCE2F}"/>
              </a:ext>
            </a:extLst>
          </p:cNvPr>
          <p:cNvSpPr txBox="1"/>
          <p:nvPr/>
        </p:nvSpPr>
        <p:spPr>
          <a:xfrm>
            <a:off x="3686065" y="5317146"/>
            <a:ext cx="360040" cy="200055"/>
          </a:xfrm>
          <a:prstGeom prst="rect">
            <a:avLst/>
          </a:prstGeom>
          <a:noFill/>
        </p:spPr>
        <p:txBody>
          <a:bodyPr wrap="square" rtlCol="0">
            <a:spAutoFit/>
          </a:bodyPr>
          <a:lstStyle/>
          <a:p>
            <a:r>
              <a:rPr lang="en-US" sz="700" dirty="0">
                <a:solidFill>
                  <a:schemeClr val="bg1"/>
                </a:solidFill>
              </a:rPr>
              <a:t>.</a:t>
            </a:r>
          </a:p>
        </p:txBody>
      </p:sp>
      <p:sp>
        <p:nvSpPr>
          <p:cNvPr id="34" name="TextBox 33">
            <a:extLst>
              <a:ext uri="{FF2B5EF4-FFF2-40B4-BE49-F238E27FC236}">
                <a16:creationId xmlns:a16="http://schemas.microsoft.com/office/drawing/2014/main" id="{994C5A0A-57AF-884D-BFEA-C1755E09E534}"/>
              </a:ext>
            </a:extLst>
          </p:cNvPr>
          <p:cNvSpPr txBox="1"/>
          <p:nvPr/>
        </p:nvSpPr>
        <p:spPr>
          <a:xfrm>
            <a:off x="4324998" y="5535224"/>
            <a:ext cx="360040" cy="200055"/>
          </a:xfrm>
          <a:prstGeom prst="rect">
            <a:avLst/>
          </a:prstGeom>
          <a:noFill/>
        </p:spPr>
        <p:txBody>
          <a:bodyPr wrap="square" rtlCol="0">
            <a:spAutoFit/>
          </a:bodyPr>
          <a:lstStyle/>
          <a:p>
            <a:r>
              <a:rPr lang="en-US" sz="700" dirty="0">
                <a:solidFill>
                  <a:schemeClr val="bg1"/>
                </a:solidFill>
              </a:rPr>
              <a:t>.</a:t>
            </a:r>
          </a:p>
        </p:txBody>
      </p:sp>
      <p:sp>
        <p:nvSpPr>
          <p:cNvPr id="35" name="TextBox 34">
            <a:extLst>
              <a:ext uri="{FF2B5EF4-FFF2-40B4-BE49-F238E27FC236}">
                <a16:creationId xmlns:a16="http://schemas.microsoft.com/office/drawing/2014/main" id="{7A7B2F1E-B308-9640-954A-A07A4454D2F8}"/>
              </a:ext>
            </a:extLst>
          </p:cNvPr>
          <p:cNvSpPr txBox="1"/>
          <p:nvPr/>
        </p:nvSpPr>
        <p:spPr>
          <a:xfrm>
            <a:off x="4745851" y="5776258"/>
            <a:ext cx="360040" cy="200055"/>
          </a:xfrm>
          <a:prstGeom prst="rect">
            <a:avLst/>
          </a:prstGeom>
          <a:noFill/>
        </p:spPr>
        <p:txBody>
          <a:bodyPr wrap="square" rtlCol="0">
            <a:spAutoFit/>
          </a:bodyPr>
          <a:lstStyle/>
          <a:p>
            <a:r>
              <a:rPr lang="en-US" sz="700" dirty="0">
                <a:solidFill>
                  <a:schemeClr val="bg1"/>
                </a:solidFill>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7411"/>
                                        </p:tgtEl>
                                        <p:attrNameLst>
                                          <p:attrName>style.visibility</p:attrName>
                                        </p:attrNameLst>
                                      </p:cBhvr>
                                      <p:to>
                                        <p:strVal val="visible"/>
                                      </p:to>
                                    </p:set>
                                    <p:animEffect transition="in" filter="fade">
                                      <p:cBhvr>
                                        <p:cTn id="12" dur="500"/>
                                        <p:tgtEl>
                                          <p:spTgt spid="174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p:bldP spid="24" grpId="0"/>
      <p:bldP spid="25"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B2A9C3D6-A08D-F74C-A893-8069226A2483}"/>
              </a:ext>
            </a:extLst>
          </p:cNvPr>
          <p:cNvSpPr>
            <a:spLocks noChangeArrowheads="1"/>
          </p:cNvSpPr>
          <p:nvPr/>
        </p:nvSpPr>
        <p:spPr bwMode="auto">
          <a:xfrm>
            <a:off x="461963" y="5048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GB" altLang="en-US" sz="4000" b="1" dirty="0">
                <a:latin typeface="+mn-lt"/>
              </a:rPr>
              <a:t>Deal or Better Deal?</a:t>
            </a:r>
          </a:p>
        </p:txBody>
      </p:sp>
      <p:pic>
        <p:nvPicPr>
          <p:cNvPr id="18435" name="Picture 10">
            <a:extLst>
              <a:ext uri="{FF2B5EF4-FFF2-40B4-BE49-F238E27FC236}">
                <a16:creationId xmlns:a16="http://schemas.microsoft.com/office/drawing/2014/main" id="{5B15AFA5-E3A9-D140-B924-1807DCBAA19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49584" y="2973823"/>
            <a:ext cx="3613324" cy="4939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Box 13">
            <a:extLst>
              <a:ext uri="{FF2B5EF4-FFF2-40B4-BE49-F238E27FC236}">
                <a16:creationId xmlns:a16="http://schemas.microsoft.com/office/drawing/2014/main" id="{BB5A6B62-55C1-9942-A55C-19F74B877704}"/>
              </a:ext>
            </a:extLst>
          </p:cNvPr>
          <p:cNvSpPr txBox="1">
            <a:spLocks noChangeArrowheads="1"/>
          </p:cNvSpPr>
          <p:nvPr/>
        </p:nvSpPr>
        <p:spPr bwMode="auto">
          <a:xfrm>
            <a:off x="658813" y="1289050"/>
            <a:ext cx="7632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dirty="0">
                <a:solidFill>
                  <a:schemeClr val="tx1"/>
                </a:solidFill>
              </a:rPr>
              <a:t>We have looked at the way advertising can influence our spending but can offers</a:t>
            </a:r>
          </a:p>
          <a:p>
            <a:pPr eaLnBrk="1" hangingPunct="1">
              <a:lnSpc>
                <a:spcPct val="100000"/>
              </a:lnSpc>
              <a:spcBef>
                <a:spcPct val="0"/>
              </a:spcBef>
              <a:buFontTx/>
              <a:buNone/>
            </a:pPr>
            <a:r>
              <a:rPr lang="en-GB" altLang="en-US" sz="1600" dirty="0">
                <a:solidFill>
                  <a:schemeClr val="tx1"/>
                </a:solidFill>
              </a:rPr>
              <a:t>influence our spending too? Now let’s compare two more adverts for similar products:</a:t>
            </a:r>
          </a:p>
        </p:txBody>
      </p:sp>
      <p:sp>
        <p:nvSpPr>
          <p:cNvPr id="15" name="TextBox 14">
            <a:extLst>
              <a:ext uri="{FF2B5EF4-FFF2-40B4-BE49-F238E27FC236}">
                <a16:creationId xmlns:a16="http://schemas.microsoft.com/office/drawing/2014/main" id="{3B174EDF-44D7-3B4A-BF7A-2F34C586AEB4}"/>
              </a:ext>
            </a:extLst>
          </p:cNvPr>
          <p:cNvSpPr txBox="1">
            <a:spLocks noChangeArrowheads="1"/>
          </p:cNvSpPr>
          <p:nvPr/>
        </p:nvSpPr>
        <p:spPr bwMode="auto">
          <a:xfrm>
            <a:off x="380146" y="1769217"/>
            <a:ext cx="76390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dirty="0">
                <a:solidFill>
                  <a:schemeClr val="tx1"/>
                </a:solidFill>
              </a:rPr>
              <a:t>These two advertisements are for a similar product. </a:t>
            </a:r>
          </a:p>
        </p:txBody>
      </p:sp>
      <p:sp>
        <p:nvSpPr>
          <p:cNvPr id="22" name="TextBox 21">
            <a:extLst>
              <a:ext uri="{FF2B5EF4-FFF2-40B4-BE49-F238E27FC236}">
                <a16:creationId xmlns:a16="http://schemas.microsoft.com/office/drawing/2014/main" id="{BEDF6922-305B-ED4F-888D-B564F3CF406D}"/>
              </a:ext>
            </a:extLst>
          </p:cNvPr>
          <p:cNvSpPr txBox="1">
            <a:spLocks noChangeArrowheads="1"/>
          </p:cNvSpPr>
          <p:nvPr/>
        </p:nvSpPr>
        <p:spPr bwMode="auto">
          <a:xfrm>
            <a:off x="483974" y="1382892"/>
            <a:ext cx="8176052" cy="1202994"/>
          </a:xfrm>
          <a:prstGeom prst="rect">
            <a:avLst/>
          </a:prstGeom>
          <a:solidFill>
            <a:srgbClr val="8ACBC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dirty="0">
                <a:solidFill>
                  <a:schemeClr val="tx1"/>
                </a:solidFill>
              </a:rPr>
              <a:t>Manufacturers and retailers try to influence our spending in many ways. There may even be hidden costs with some products. It is important to see those hidden costs and work out how much the products will actually cost you. To be ‘critical consumers’ we must be aware of this so we can make sure we get the best deal available.</a:t>
            </a:r>
          </a:p>
        </p:txBody>
      </p:sp>
      <p:pic>
        <p:nvPicPr>
          <p:cNvPr id="18444" name="Pairs">
            <a:extLst>
              <a:ext uri="{FF2B5EF4-FFF2-40B4-BE49-F238E27FC236}">
                <a16:creationId xmlns:a16="http://schemas.microsoft.com/office/drawing/2014/main" id="{4891F58E-B74C-AA4F-81B2-C3B6E48083A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picture containing clothing, shirt, person&#10;&#10;Description automatically generated">
            <a:extLst>
              <a:ext uri="{FF2B5EF4-FFF2-40B4-BE49-F238E27FC236}">
                <a16:creationId xmlns:a16="http://schemas.microsoft.com/office/drawing/2014/main" id="{35371939-008A-9E43-9F4B-8BF6125C369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74887" y="2969406"/>
            <a:ext cx="3490788" cy="4939903"/>
          </a:xfrm>
          <a:prstGeom prst="rect">
            <a:avLst/>
          </a:prstGeom>
        </p:spPr>
      </p:pic>
      <p:grpSp>
        <p:nvGrpSpPr>
          <p:cNvPr id="18439" name="Group 15">
            <a:extLst>
              <a:ext uri="{FF2B5EF4-FFF2-40B4-BE49-F238E27FC236}">
                <a16:creationId xmlns:a16="http://schemas.microsoft.com/office/drawing/2014/main" id="{B45180E1-8EEF-4109-BD5F-630505A0FAB7}"/>
              </a:ext>
            </a:extLst>
          </p:cNvPr>
          <p:cNvGrpSpPr>
            <a:grpSpLocks/>
          </p:cNvGrpSpPr>
          <p:nvPr/>
        </p:nvGrpSpPr>
        <p:grpSpPr bwMode="auto">
          <a:xfrm>
            <a:off x="461963" y="2098131"/>
            <a:ext cx="6480175" cy="768894"/>
            <a:chOff x="432715" y="2065807"/>
            <a:chExt cx="5680553" cy="936105"/>
          </a:xfrm>
          <a:solidFill>
            <a:srgbClr val="25898D"/>
          </a:solidFill>
          <a:effectLst>
            <a:outerShdw blurRad="50800" dist="38100" dir="8100000" algn="tr" rotWithShape="0">
              <a:prstClr val="black">
                <a:alpha val="40000"/>
              </a:prstClr>
            </a:outerShdw>
          </a:effectLst>
        </p:grpSpPr>
        <p:sp>
          <p:nvSpPr>
            <p:cNvPr id="17" name="Isosceles Triangle 16">
              <a:extLst>
                <a:ext uri="{FF2B5EF4-FFF2-40B4-BE49-F238E27FC236}">
                  <a16:creationId xmlns:a16="http://schemas.microsoft.com/office/drawing/2014/main" id="{60B0CFD4-208D-4079-9FF0-C1261B981632}"/>
                </a:ext>
              </a:extLst>
            </p:cNvPr>
            <p:cNvSpPr/>
            <p:nvPr/>
          </p:nvSpPr>
          <p:spPr>
            <a:xfrm rot="5400000">
              <a:off x="5414904" y="2303547"/>
              <a:ext cx="936105" cy="46062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Rectangle 17">
              <a:extLst>
                <a:ext uri="{FF2B5EF4-FFF2-40B4-BE49-F238E27FC236}">
                  <a16:creationId xmlns:a16="http://schemas.microsoft.com/office/drawing/2014/main" id="{1145B381-156C-45DC-A834-40944664C35D}"/>
                </a:ext>
              </a:extLst>
            </p:cNvPr>
            <p:cNvSpPr/>
            <p:nvPr/>
          </p:nvSpPr>
          <p:spPr>
            <a:xfrm>
              <a:off x="432715" y="2065807"/>
              <a:ext cx="5219930" cy="93610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9" name="TextBox 18">
            <a:extLst>
              <a:ext uri="{FF2B5EF4-FFF2-40B4-BE49-F238E27FC236}">
                <a16:creationId xmlns:a16="http://schemas.microsoft.com/office/drawing/2014/main" id="{6BC87D47-D88F-ED46-B487-79F997B5D7EE}"/>
              </a:ext>
            </a:extLst>
          </p:cNvPr>
          <p:cNvSpPr txBox="1">
            <a:spLocks noChangeArrowheads="1"/>
          </p:cNvSpPr>
          <p:nvPr/>
        </p:nvSpPr>
        <p:spPr bwMode="auto">
          <a:xfrm>
            <a:off x="649590" y="2149052"/>
            <a:ext cx="76390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b="1" dirty="0">
                <a:solidFill>
                  <a:schemeClr val="bg1"/>
                </a:solidFill>
              </a:rPr>
              <a:t>Which would you choose to spend your money on?</a:t>
            </a:r>
          </a:p>
        </p:txBody>
      </p:sp>
      <p:sp>
        <p:nvSpPr>
          <p:cNvPr id="20" name="TextBox 19">
            <a:extLst>
              <a:ext uri="{FF2B5EF4-FFF2-40B4-BE49-F238E27FC236}">
                <a16:creationId xmlns:a16="http://schemas.microsoft.com/office/drawing/2014/main" id="{0A3D147B-0166-7240-AE2C-7BD7D1C4F10B}"/>
              </a:ext>
            </a:extLst>
          </p:cNvPr>
          <p:cNvSpPr txBox="1">
            <a:spLocks noChangeArrowheads="1"/>
          </p:cNvSpPr>
          <p:nvPr/>
        </p:nvSpPr>
        <p:spPr bwMode="auto">
          <a:xfrm>
            <a:off x="649590" y="2476377"/>
            <a:ext cx="76390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b="1" dirty="0">
                <a:solidFill>
                  <a:schemeClr val="bg1"/>
                </a:solidFill>
              </a:rPr>
              <a:t>Why?</a:t>
            </a:r>
          </a:p>
        </p:txBody>
      </p:sp>
      <p:sp>
        <p:nvSpPr>
          <p:cNvPr id="21" name="TextBox 20">
            <a:extLst>
              <a:ext uri="{FF2B5EF4-FFF2-40B4-BE49-F238E27FC236}">
                <a16:creationId xmlns:a16="http://schemas.microsoft.com/office/drawing/2014/main" id="{F47AB9B6-2D54-8646-ABE9-3FA7BDDA9066}"/>
              </a:ext>
            </a:extLst>
          </p:cNvPr>
          <p:cNvSpPr txBox="1">
            <a:spLocks noChangeArrowheads="1"/>
          </p:cNvSpPr>
          <p:nvPr/>
        </p:nvSpPr>
        <p:spPr bwMode="auto">
          <a:xfrm>
            <a:off x="1259632" y="2482577"/>
            <a:ext cx="76390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b="1" dirty="0">
                <a:solidFill>
                  <a:schemeClr val="bg1"/>
                </a:solidFill>
              </a:rPr>
              <a:t>How do the offers try to influence your spending?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439"/>
                                        </p:tgtEl>
                                        <p:attrNameLst>
                                          <p:attrName>style.visibility</p:attrName>
                                        </p:attrNameLst>
                                      </p:cBhvr>
                                      <p:to>
                                        <p:strVal val="visible"/>
                                      </p:to>
                                    </p:set>
                                    <p:animEffect transition="in" filter="fade">
                                      <p:cBhvr>
                                        <p:cTn id="12" dur="500"/>
                                        <p:tgtEl>
                                          <p:spTgt spid="1843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8435"/>
                                        </p:tgtEl>
                                        <p:attrNameLst>
                                          <p:attrName>style.visibility</p:attrName>
                                        </p:attrNameLst>
                                      </p:cBhvr>
                                      <p:to>
                                        <p:strVal val="visible"/>
                                      </p:to>
                                    </p:set>
                                    <p:anim calcmode="lin" valueType="num">
                                      <p:cBhvr additive="base">
                                        <p:cTn id="32" dur="500" fill="hold"/>
                                        <p:tgtEl>
                                          <p:spTgt spid="18435"/>
                                        </p:tgtEl>
                                        <p:attrNameLst>
                                          <p:attrName>ppt_x</p:attrName>
                                        </p:attrNameLst>
                                      </p:cBhvr>
                                      <p:tavLst>
                                        <p:tav tm="0">
                                          <p:val>
                                            <p:strVal val="#ppt_x"/>
                                          </p:val>
                                        </p:tav>
                                        <p:tav tm="100000">
                                          <p:val>
                                            <p:strVal val="#ppt_x"/>
                                          </p:val>
                                        </p:tav>
                                      </p:tavLst>
                                    </p:anim>
                                    <p:anim calcmode="lin" valueType="num">
                                      <p:cBhvr additive="base">
                                        <p:cTn id="33" dur="500" fill="hold"/>
                                        <p:tgtEl>
                                          <p:spTgt spid="1843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500" fill="hold"/>
                                        <p:tgtEl>
                                          <p:spTgt spid="5"/>
                                        </p:tgtEl>
                                        <p:attrNameLst>
                                          <p:attrName>ppt_x</p:attrName>
                                        </p:attrNameLst>
                                      </p:cBhvr>
                                      <p:tavLst>
                                        <p:tav tm="0">
                                          <p:val>
                                            <p:strVal val="#ppt_x"/>
                                          </p:val>
                                        </p:tav>
                                        <p:tav tm="100000">
                                          <p:val>
                                            <p:strVal val="#ppt_x"/>
                                          </p:val>
                                        </p:tav>
                                      </p:tavLst>
                                    </p:anim>
                                    <p:anim calcmode="lin" valueType="num">
                                      <p:cBhvr additive="base">
                                        <p:cTn id="3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 presetClass="exit" presetSubtype="0" fill="hold" grpId="1" nodeType="clickEffect">
                                  <p:stCondLst>
                                    <p:cond delay="0"/>
                                  </p:stCondLst>
                                  <p:childTnLst>
                                    <p:set>
                                      <p:cBhvr>
                                        <p:cTn id="43" dur="1" fill="hold">
                                          <p:stCondLst>
                                            <p:cond delay="0"/>
                                          </p:stCondLst>
                                        </p:cTn>
                                        <p:tgtEl>
                                          <p:spTgt spid="15"/>
                                        </p:tgtEl>
                                        <p:attrNameLst>
                                          <p:attrName>style.visibility</p:attrName>
                                        </p:attrNameLst>
                                      </p:cBhvr>
                                      <p:to>
                                        <p:strVal val="hidden"/>
                                      </p:to>
                                    </p:set>
                                  </p:childTnLst>
                                </p:cTn>
                              </p:par>
                              <p:par>
                                <p:cTn id="44" presetID="1" presetClass="exit" presetSubtype="0" fill="hold" grpId="0" nodeType="withEffect">
                                  <p:stCondLst>
                                    <p:cond delay="0"/>
                                  </p:stCondLst>
                                  <p:childTnLst>
                                    <p:set>
                                      <p:cBhvr>
                                        <p:cTn id="45" dur="1" fill="hold">
                                          <p:stCondLst>
                                            <p:cond delay="0"/>
                                          </p:stCondLst>
                                        </p:cTn>
                                        <p:tgtEl>
                                          <p:spTgt spid="18437"/>
                                        </p:tgtEl>
                                        <p:attrNameLst>
                                          <p:attrName>style.visibility</p:attrName>
                                        </p:attrNameLst>
                                      </p:cBhvr>
                                      <p:to>
                                        <p:strVal val="hidden"/>
                                      </p:to>
                                    </p:set>
                                  </p:childTnLst>
                                </p:cTn>
                              </p:par>
                              <p:par>
                                <p:cTn id="46" presetID="1" presetClass="exit" presetSubtype="0" fill="hold" nodeType="withEffect">
                                  <p:stCondLst>
                                    <p:cond delay="0"/>
                                  </p:stCondLst>
                                  <p:childTnLst>
                                    <p:set>
                                      <p:cBhvr>
                                        <p:cTn id="47" dur="1" fill="hold">
                                          <p:stCondLst>
                                            <p:cond delay="0"/>
                                          </p:stCondLst>
                                        </p:cTn>
                                        <p:tgtEl>
                                          <p:spTgt spid="18439"/>
                                        </p:tgtEl>
                                        <p:attrNameLst>
                                          <p:attrName>style.visibility</p:attrName>
                                        </p:attrNameLst>
                                      </p:cBhvr>
                                      <p:to>
                                        <p:strVal val="hidden"/>
                                      </p:to>
                                    </p:set>
                                  </p:childTnLst>
                                </p:cTn>
                              </p:par>
                              <p:par>
                                <p:cTn id="48" presetID="1" presetClass="exit" presetSubtype="0" fill="hold" grpId="1" nodeType="withEffect">
                                  <p:stCondLst>
                                    <p:cond delay="0"/>
                                  </p:stCondLst>
                                  <p:childTnLst>
                                    <p:set>
                                      <p:cBhvr>
                                        <p:cTn id="49" dur="1" fill="hold">
                                          <p:stCondLst>
                                            <p:cond delay="0"/>
                                          </p:stCondLst>
                                        </p:cTn>
                                        <p:tgtEl>
                                          <p:spTgt spid="19"/>
                                        </p:tgtEl>
                                        <p:attrNameLst>
                                          <p:attrName>style.visibility</p:attrName>
                                        </p:attrNameLst>
                                      </p:cBhvr>
                                      <p:to>
                                        <p:strVal val="hidden"/>
                                      </p:to>
                                    </p:set>
                                  </p:childTnLst>
                                </p:cTn>
                              </p:par>
                              <p:par>
                                <p:cTn id="50" presetID="1" presetClass="exit" presetSubtype="0" fill="hold" grpId="1" nodeType="withEffect">
                                  <p:stCondLst>
                                    <p:cond delay="0"/>
                                  </p:stCondLst>
                                  <p:childTnLst>
                                    <p:set>
                                      <p:cBhvr>
                                        <p:cTn id="51" dur="1" fill="hold">
                                          <p:stCondLst>
                                            <p:cond delay="0"/>
                                          </p:stCondLst>
                                        </p:cTn>
                                        <p:tgtEl>
                                          <p:spTgt spid="20"/>
                                        </p:tgtEl>
                                        <p:attrNameLst>
                                          <p:attrName>style.visibility</p:attrName>
                                        </p:attrNameLst>
                                      </p:cBhvr>
                                      <p:to>
                                        <p:strVal val="hidden"/>
                                      </p:to>
                                    </p:set>
                                  </p:childTnLst>
                                </p:cTn>
                              </p:par>
                              <p:par>
                                <p:cTn id="52" presetID="1" presetClass="exit" presetSubtype="0" fill="hold" grpId="1" nodeType="withEffect">
                                  <p:stCondLst>
                                    <p:cond delay="0"/>
                                  </p:stCondLst>
                                  <p:childTnLst>
                                    <p:set>
                                      <p:cBhvr>
                                        <p:cTn id="53" dur="1" fill="hold">
                                          <p:stCondLst>
                                            <p:cond delay="0"/>
                                          </p:stCondLst>
                                        </p:cTn>
                                        <p:tgtEl>
                                          <p:spTgt spid="21"/>
                                        </p:tgtEl>
                                        <p:attrNameLst>
                                          <p:attrName>style.visibility</p:attrName>
                                        </p:attrNameLst>
                                      </p:cBhvr>
                                      <p:to>
                                        <p:strVal val="hidden"/>
                                      </p:to>
                                    </p:set>
                                  </p:childTnLst>
                                </p:cTn>
                              </p:par>
                              <p:par>
                                <p:cTn id="54" presetID="22" presetClass="entr" presetSubtype="8" fill="hold" grpId="1" nodeType="with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left)">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p:bldP spid="15" grpId="0"/>
      <p:bldP spid="15" grpId="1"/>
      <p:bldP spid="22" grpId="1" animBg="1"/>
      <p:bldP spid="19" grpId="0"/>
      <p:bldP spid="19" grpId="1"/>
      <p:bldP spid="20" grpId="0"/>
      <p:bldP spid="20" grpId="1"/>
      <p:bldP spid="21" grpId="0"/>
      <p:bldP spid="21"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58984855-5D7E-7F40-9E6C-D55A89CD0AC8}"/>
              </a:ext>
            </a:extLst>
          </p:cNvPr>
          <p:cNvSpPr>
            <a:spLocks noChangeArrowheads="1"/>
          </p:cNvSpPr>
          <p:nvPr/>
        </p:nvSpPr>
        <p:spPr bwMode="auto">
          <a:xfrm>
            <a:off x="461963" y="5048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GB" altLang="en-US" sz="4000" b="1" dirty="0">
                <a:latin typeface="+mn-lt"/>
              </a:rPr>
              <a:t>Which Deal Most Appeals?</a:t>
            </a:r>
          </a:p>
        </p:txBody>
      </p:sp>
      <p:sp>
        <p:nvSpPr>
          <p:cNvPr id="19459" name="TextBox 13">
            <a:extLst>
              <a:ext uri="{FF2B5EF4-FFF2-40B4-BE49-F238E27FC236}">
                <a16:creationId xmlns:a16="http://schemas.microsoft.com/office/drawing/2014/main" id="{A301C504-9F2F-0249-9B41-F34CCC3DAD47}"/>
              </a:ext>
            </a:extLst>
          </p:cNvPr>
          <p:cNvSpPr txBox="1">
            <a:spLocks noChangeArrowheads="1"/>
          </p:cNvSpPr>
          <p:nvPr/>
        </p:nvSpPr>
        <p:spPr bwMode="auto">
          <a:xfrm>
            <a:off x="755650" y="1268413"/>
            <a:ext cx="76327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sz="1600">
                <a:solidFill>
                  <a:schemeClr val="tx1"/>
                </a:solidFill>
              </a:rPr>
              <a:t>We are now going to compare advertisements.</a:t>
            </a:r>
          </a:p>
          <a:p>
            <a:pPr algn="just" eaLnBrk="1" hangingPunct="1">
              <a:lnSpc>
                <a:spcPct val="100000"/>
              </a:lnSpc>
              <a:spcBef>
                <a:spcPct val="0"/>
              </a:spcBef>
              <a:buFontTx/>
              <a:buNone/>
            </a:pPr>
            <a:r>
              <a:rPr lang="en-GB" altLang="en-US" sz="1600">
                <a:solidFill>
                  <a:schemeClr val="tx1"/>
                </a:solidFill>
              </a:rPr>
              <a:t> </a:t>
            </a:r>
            <a:br>
              <a:rPr lang="en-GB" altLang="en-US" sz="1600">
                <a:solidFill>
                  <a:schemeClr val="tx1"/>
                </a:solidFill>
              </a:rPr>
            </a:br>
            <a:r>
              <a:rPr lang="en-GB" altLang="en-US" sz="1600">
                <a:solidFill>
                  <a:schemeClr val="tx1"/>
                </a:solidFill>
              </a:rPr>
              <a:t>You will be given a pack of adverts. Within the pack, there are two adverts which are for a similar product. Match the two similar advertisements and work as a group to compare them as a critical consumer. Remember to look beyond the advertising techniques and look at the actual cost of the product. Record which you think is actually a better deal.</a:t>
            </a:r>
          </a:p>
        </p:txBody>
      </p:sp>
      <p:pic>
        <p:nvPicPr>
          <p:cNvPr id="19460" name="Group Work">
            <a:extLst>
              <a:ext uri="{FF2B5EF4-FFF2-40B4-BE49-F238E27FC236}">
                <a16:creationId xmlns:a16="http://schemas.microsoft.com/office/drawing/2014/main" id="{2349FF52-B3F3-F649-A9D8-7BB5908D1DA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2">
            <a:extLst>
              <a:ext uri="{FF2B5EF4-FFF2-40B4-BE49-F238E27FC236}">
                <a16:creationId xmlns:a16="http://schemas.microsoft.com/office/drawing/2014/main" id="{36CDD02F-7757-C842-8C56-70445B0BC5F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19200" y="3141663"/>
            <a:ext cx="67056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08ADDEE-C37C-441E-BA73-FCE52AE4DEC4}"/>
              </a:ext>
            </a:extLst>
          </p:cNvPr>
          <p:cNvSpPr/>
          <p:nvPr/>
        </p:nvSpPr>
        <p:spPr>
          <a:xfrm>
            <a:off x="755650" y="2968625"/>
            <a:ext cx="7632700" cy="2166938"/>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0483" name="Title 1">
            <a:extLst>
              <a:ext uri="{FF2B5EF4-FFF2-40B4-BE49-F238E27FC236}">
                <a16:creationId xmlns:a16="http://schemas.microsoft.com/office/drawing/2014/main" id="{8C1DFD0B-E9B5-9640-893C-5608651E60E3}"/>
              </a:ext>
            </a:extLst>
          </p:cNvPr>
          <p:cNvSpPr>
            <a:spLocks noChangeArrowheads="1"/>
          </p:cNvSpPr>
          <p:nvPr/>
        </p:nvSpPr>
        <p:spPr bwMode="auto">
          <a:xfrm>
            <a:off x="461963" y="5048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GB" altLang="en-US" sz="4000" b="1" dirty="0">
                <a:latin typeface="+mn-lt"/>
              </a:rPr>
              <a:t>Which Deal Most Appeals?</a:t>
            </a:r>
          </a:p>
        </p:txBody>
      </p:sp>
      <p:sp>
        <p:nvSpPr>
          <p:cNvPr id="20484" name="TextBox 13">
            <a:extLst>
              <a:ext uri="{FF2B5EF4-FFF2-40B4-BE49-F238E27FC236}">
                <a16:creationId xmlns:a16="http://schemas.microsoft.com/office/drawing/2014/main" id="{D7FE8B43-FF48-8B4C-9995-EAD27F2BC0E3}"/>
              </a:ext>
            </a:extLst>
          </p:cNvPr>
          <p:cNvSpPr txBox="1">
            <a:spLocks noChangeArrowheads="1"/>
          </p:cNvSpPr>
          <p:nvPr/>
        </p:nvSpPr>
        <p:spPr bwMode="auto">
          <a:xfrm>
            <a:off x="755650" y="1970088"/>
            <a:ext cx="76327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a:solidFill>
                  <a:schemeClr val="tx1"/>
                </a:solidFill>
              </a:rPr>
              <a:t>Now, look at the learning of other groups and consider the following:</a:t>
            </a:r>
          </a:p>
        </p:txBody>
      </p:sp>
      <p:pic>
        <p:nvPicPr>
          <p:cNvPr id="20485" name="Group Work">
            <a:extLst>
              <a:ext uri="{FF2B5EF4-FFF2-40B4-BE49-F238E27FC236}">
                <a16:creationId xmlns:a16="http://schemas.microsoft.com/office/drawing/2014/main" id="{745A15A7-C5C9-1749-9E98-7C16EEFCAE8D}"/>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3">
            <a:extLst>
              <a:ext uri="{FF2B5EF4-FFF2-40B4-BE49-F238E27FC236}">
                <a16:creationId xmlns:a16="http://schemas.microsoft.com/office/drawing/2014/main" id="{B62A7BC5-9CDC-5244-807C-4A4EA2A29B9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650" y="2781300"/>
            <a:ext cx="4024313" cy="235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415464E2-F524-475C-96EA-AF4794B64EDB}"/>
              </a:ext>
            </a:extLst>
          </p:cNvPr>
          <p:cNvSpPr txBox="1"/>
          <p:nvPr/>
        </p:nvSpPr>
        <p:spPr>
          <a:xfrm>
            <a:off x="4716463" y="3009900"/>
            <a:ext cx="3455987" cy="2032000"/>
          </a:xfrm>
          <a:prstGeom prst="rect">
            <a:avLst/>
          </a:prstGeom>
          <a:noFill/>
        </p:spPr>
        <p:txBody>
          <a:bodyPr>
            <a:spAutoFit/>
          </a:bodyPr>
          <a:lstStyle/>
          <a:p>
            <a:pPr marL="285750" indent="-285750" eaLnBrk="1" fontAlgn="auto" hangingPunct="1">
              <a:spcBef>
                <a:spcPts val="0"/>
              </a:spcBef>
              <a:spcAft>
                <a:spcPts val="0"/>
              </a:spcAft>
              <a:buFont typeface="Arial" panose="020B0604020202020204" pitchFamily="34" charset="0"/>
              <a:buChar char="•"/>
              <a:defRPr/>
            </a:pPr>
            <a:endParaRPr lang="en-GB" b="1" dirty="0">
              <a:solidFill>
                <a:schemeClr val="bg1"/>
              </a:solidFill>
              <a:latin typeface="+mn-lt"/>
            </a:endParaRPr>
          </a:p>
          <a:p>
            <a:pPr algn="ctr" eaLnBrk="1" fontAlgn="auto" hangingPunct="1">
              <a:spcBef>
                <a:spcPts val="0"/>
              </a:spcBef>
              <a:spcAft>
                <a:spcPts val="0"/>
              </a:spcAft>
              <a:defRPr/>
            </a:pPr>
            <a:r>
              <a:rPr lang="en-GB" b="1" dirty="0">
                <a:solidFill>
                  <a:schemeClr val="bg1"/>
                </a:solidFill>
                <a:latin typeface="+mn-lt"/>
              </a:rPr>
              <a:t>Did they sort the adverts in the same way as you?</a:t>
            </a:r>
          </a:p>
          <a:p>
            <a:pPr eaLnBrk="1" fontAlgn="auto" hangingPunct="1">
              <a:spcBef>
                <a:spcPts val="0"/>
              </a:spcBef>
              <a:spcAft>
                <a:spcPts val="0"/>
              </a:spcAft>
              <a:defRPr/>
            </a:pPr>
            <a:endParaRPr lang="en-GB" b="1" dirty="0">
              <a:solidFill>
                <a:schemeClr val="bg1"/>
              </a:solidFill>
              <a:latin typeface="+mn-lt"/>
            </a:endParaRPr>
          </a:p>
          <a:p>
            <a:pPr algn="ctr" eaLnBrk="1" fontAlgn="auto" hangingPunct="1">
              <a:spcBef>
                <a:spcPts val="0"/>
              </a:spcBef>
              <a:spcAft>
                <a:spcPts val="0"/>
              </a:spcAft>
              <a:defRPr/>
            </a:pPr>
            <a:r>
              <a:rPr lang="en-GB" b="1" dirty="0">
                <a:solidFill>
                  <a:schemeClr val="bg1"/>
                </a:solidFill>
                <a:latin typeface="+mn-lt"/>
              </a:rPr>
              <a:t>Were their reasons for sorting the adverts similar?</a:t>
            </a:r>
          </a:p>
          <a:p>
            <a:pPr eaLnBrk="1" fontAlgn="auto" hangingPunct="1">
              <a:spcBef>
                <a:spcPts val="0"/>
              </a:spcBef>
              <a:spcAft>
                <a:spcPts val="0"/>
              </a:spcAft>
              <a:defRPr/>
            </a:pPr>
            <a:endParaRPr lang="en-GB" dirty="0">
              <a:latin typeface="+mn-l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a:hlinkClick r:id="rId2" action="ppaction://hlinksldjump"/>
            <a:extLst>
              <a:ext uri="{FF2B5EF4-FFF2-40B4-BE49-F238E27FC236}">
                <a16:creationId xmlns:a16="http://schemas.microsoft.com/office/drawing/2014/main" id="{F16863D9-81CA-46BB-B11A-A288D75B94B2}"/>
              </a:ext>
            </a:extLst>
          </p:cNvPr>
          <p:cNvSpPr/>
          <p:nvPr/>
        </p:nvSpPr>
        <p:spPr bwMode="auto">
          <a:xfrm>
            <a:off x="1331913" y="1844675"/>
            <a:ext cx="3167062" cy="31686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1507" name="Rectangle 4">
            <a:hlinkClick r:id="rId2" action="ppaction://hlinksldjump"/>
            <a:extLst>
              <a:ext uri="{FF2B5EF4-FFF2-40B4-BE49-F238E27FC236}">
                <a16:creationId xmlns:a16="http://schemas.microsoft.com/office/drawing/2014/main" id="{130463C7-4654-9B4C-94F8-66447184ECE4}"/>
              </a:ext>
            </a:extLst>
          </p:cNvPr>
          <p:cNvSpPr>
            <a:spLocks noChangeArrowheads="1"/>
          </p:cNvSpPr>
          <p:nvPr/>
        </p:nvSpPr>
        <p:spPr bwMode="auto">
          <a:xfrm>
            <a:off x="1331913" y="3179763"/>
            <a:ext cx="31670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800" b="1">
                <a:solidFill>
                  <a:schemeClr val="bg1"/>
                </a:solidFill>
              </a:rPr>
              <a:t>Consolidating</a:t>
            </a:r>
          </a:p>
        </p:txBody>
      </p:sp>
      <p:sp>
        <p:nvSpPr>
          <p:cNvPr id="17" name="Oval 16">
            <a:hlinkClick r:id="rId3" action="ppaction://hlinksldjump"/>
            <a:extLst>
              <a:ext uri="{FF2B5EF4-FFF2-40B4-BE49-F238E27FC236}">
                <a16:creationId xmlns:a16="http://schemas.microsoft.com/office/drawing/2014/main" id="{37EE6960-97F5-4050-B895-B64596B958CF}"/>
              </a:ext>
            </a:extLst>
          </p:cNvPr>
          <p:cNvSpPr/>
          <p:nvPr/>
        </p:nvSpPr>
        <p:spPr bwMode="auto">
          <a:xfrm>
            <a:off x="4714875" y="1849438"/>
            <a:ext cx="3154363" cy="31527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1509" name="Rectangle 7">
            <a:hlinkClick r:id="rId3" action="ppaction://hlinksldjump"/>
            <a:extLst>
              <a:ext uri="{FF2B5EF4-FFF2-40B4-BE49-F238E27FC236}">
                <a16:creationId xmlns:a16="http://schemas.microsoft.com/office/drawing/2014/main" id="{64AAD406-E02D-EE40-B503-4EA83DD36333}"/>
              </a:ext>
            </a:extLst>
          </p:cNvPr>
          <p:cNvSpPr>
            <a:spLocks noChangeArrowheads="1"/>
          </p:cNvSpPr>
          <p:nvPr/>
        </p:nvSpPr>
        <p:spPr bwMode="auto">
          <a:xfrm>
            <a:off x="4729163" y="3198813"/>
            <a:ext cx="3154362"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800" b="1">
                <a:solidFill>
                  <a:schemeClr val="bg1"/>
                </a:solidFill>
              </a:rPr>
              <a:t>Reflecting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a:extLst>
              <a:ext uri="{FF2B5EF4-FFF2-40B4-BE49-F238E27FC236}">
                <a16:creationId xmlns:a16="http://schemas.microsoft.com/office/drawing/2014/main" id="{16A51E62-C197-0243-AFD8-D88CD42AFDF9}"/>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Consolidating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443187C4-E6FD-2E43-95B5-EBF34D2C77C4}"/>
              </a:ext>
            </a:extLst>
          </p:cNvPr>
          <p:cNvSpPr>
            <a:spLocks noGrp="1" noChangeArrowheads="1"/>
          </p:cNvSpPr>
          <p:nvPr>
            <p:ph type="title"/>
          </p:nvPr>
        </p:nvSpPr>
        <p:spPr>
          <a:xfrm>
            <a:off x="457200" y="479425"/>
            <a:ext cx="8220075" cy="993775"/>
          </a:xfrm>
        </p:spPr>
        <p:txBody>
          <a:bodyPr/>
          <a:lstStyle/>
          <a:p>
            <a:pPr eaLnBrk="1" hangingPunct="1"/>
            <a:r>
              <a:rPr lang="en-GB" altLang="en-US" dirty="0">
                <a:latin typeface="+mn-lt"/>
              </a:rPr>
              <a:t>Product Comparison</a:t>
            </a:r>
          </a:p>
        </p:txBody>
      </p:sp>
      <p:pic>
        <p:nvPicPr>
          <p:cNvPr id="23555" name="Individual Work">
            <a:extLst>
              <a:ext uri="{FF2B5EF4-FFF2-40B4-BE49-F238E27FC236}">
                <a16:creationId xmlns:a16="http://schemas.microsoft.com/office/drawing/2014/main" id="{051AD284-5605-294D-9154-A63D39C5FA8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F60DB752-F1BD-4D87-AA6D-E9CDCBE9075F}"/>
              </a:ext>
            </a:extLst>
          </p:cNvPr>
          <p:cNvSpPr txBox="1"/>
          <p:nvPr/>
        </p:nvSpPr>
        <p:spPr>
          <a:xfrm>
            <a:off x="684213" y="1336675"/>
            <a:ext cx="7724775" cy="2308324"/>
          </a:xfrm>
          <a:prstGeom prst="rect">
            <a:avLst/>
          </a:prstGeom>
          <a:noFill/>
        </p:spPr>
        <p:txBody>
          <a:bodyPr>
            <a:spAutoFit/>
          </a:bodyPr>
          <a:lstStyle/>
          <a:p>
            <a:pPr eaLnBrk="1" fontAlgn="auto" hangingPunct="1">
              <a:spcBef>
                <a:spcPts val="0"/>
              </a:spcBef>
              <a:spcAft>
                <a:spcPts val="0"/>
              </a:spcAft>
              <a:defRPr/>
            </a:pPr>
            <a:r>
              <a:rPr lang="en-GB" dirty="0">
                <a:latin typeface="+mn-lt"/>
              </a:rPr>
              <a:t>Using your knowledge from the sorting activity, choose one of the pairs </a:t>
            </a:r>
            <a:br>
              <a:rPr lang="en-GB" dirty="0">
                <a:latin typeface="+mn-lt"/>
              </a:rPr>
            </a:br>
            <a:r>
              <a:rPr lang="en-GB" dirty="0">
                <a:latin typeface="+mn-lt"/>
              </a:rPr>
              <a:t>of products and record your comparison on the </a:t>
            </a:r>
            <a:r>
              <a:rPr lang="en-GB" b="1" dirty="0">
                <a:solidFill>
                  <a:schemeClr val="accent1"/>
                </a:solidFill>
                <a:latin typeface="+mn-lt"/>
              </a:rPr>
              <a:t>Product Comparison Activity Sheet.</a:t>
            </a:r>
            <a:br>
              <a:rPr lang="en-GB" dirty="0">
                <a:latin typeface="+mn-lt"/>
              </a:rPr>
            </a:br>
            <a:r>
              <a:rPr lang="en-GB" dirty="0">
                <a:latin typeface="+mn-lt"/>
              </a:rPr>
              <a:t>Try to include as much detail as possible about:</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the actual cost of the product</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the benefits of this product over its competitor</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any ongoing payment that would be needed</a:t>
            </a:r>
          </a:p>
          <a:p>
            <a:pPr algn="just" eaLnBrk="1" fontAlgn="auto" hangingPunct="1">
              <a:spcBef>
                <a:spcPts val="0"/>
              </a:spcBef>
              <a:spcAft>
                <a:spcPts val="0"/>
              </a:spcAft>
              <a:defRPr/>
            </a:pPr>
            <a:endParaRPr lang="en-GB" dirty="0">
              <a:latin typeface="+mn-lt"/>
            </a:endParaRPr>
          </a:p>
        </p:txBody>
      </p:sp>
      <p:sp>
        <p:nvSpPr>
          <p:cNvPr id="23557" name="TextBox 12">
            <a:extLst>
              <a:ext uri="{FF2B5EF4-FFF2-40B4-BE49-F238E27FC236}">
                <a16:creationId xmlns:a16="http://schemas.microsoft.com/office/drawing/2014/main" id="{E780D9B4-3CF0-F542-BEB6-233065B8E5E1}"/>
              </a:ext>
            </a:extLst>
          </p:cNvPr>
          <p:cNvSpPr txBox="1">
            <a:spLocks noChangeArrowheads="1"/>
          </p:cNvSpPr>
          <p:nvPr/>
        </p:nvSpPr>
        <p:spPr bwMode="auto">
          <a:xfrm>
            <a:off x="4546600" y="3454400"/>
            <a:ext cx="4032250" cy="1047750"/>
          </a:xfrm>
          <a:prstGeom prst="rect">
            <a:avLst/>
          </a:prstGeom>
          <a:solidFill>
            <a:srgbClr val="25898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bg1"/>
                </a:solidFill>
              </a:rPr>
              <a:t>Start your paragraph with:</a:t>
            </a:r>
          </a:p>
          <a:p>
            <a:pPr eaLnBrk="1" hangingPunct="1">
              <a:lnSpc>
                <a:spcPct val="100000"/>
              </a:lnSpc>
              <a:spcBef>
                <a:spcPct val="0"/>
              </a:spcBef>
              <a:buFontTx/>
              <a:buNone/>
            </a:pPr>
            <a:r>
              <a:rPr lang="en-GB" altLang="en-US" b="1">
                <a:solidFill>
                  <a:schemeClr val="bg1"/>
                </a:solidFill>
              </a:rPr>
              <a:t>To be a critical consumer, we need to understand…</a:t>
            </a:r>
          </a:p>
        </p:txBody>
      </p:sp>
      <p:sp>
        <p:nvSpPr>
          <p:cNvPr id="23558" name="TextBox 14">
            <a:extLst>
              <a:ext uri="{FF2B5EF4-FFF2-40B4-BE49-F238E27FC236}">
                <a16:creationId xmlns:a16="http://schemas.microsoft.com/office/drawing/2014/main" id="{CDF8FF0F-FDC6-FF4B-9979-7152068B8D41}"/>
              </a:ext>
            </a:extLst>
          </p:cNvPr>
          <p:cNvSpPr txBox="1">
            <a:spLocks noChangeArrowheads="1"/>
          </p:cNvSpPr>
          <p:nvPr/>
        </p:nvSpPr>
        <p:spPr bwMode="auto">
          <a:xfrm>
            <a:off x="4554538" y="4710953"/>
            <a:ext cx="4024312" cy="495300"/>
          </a:xfrm>
          <a:prstGeom prst="rect">
            <a:avLst/>
          </a:prstGeom>
          <a:solidFill>
            <a:srgbClr val="25898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a:solidFill>
                  <a:schemeClr val="bg1"/>
                </a:solidFill>
              </a:rPr>
              <a:t>Word Bank</a:t>
            </a:r>
          </a:p>
        </p:txBody>
      </p:sp>
      <p:sp>
        <p:nvSpPr>
          <p:cNvPr id="16" name="Rectangle 15">
            <a:extLst>
              <a:ext uri="{FF2B5EF4-FFF2-40B4-BE49-F238E27FC236}">
                <a16:creationId xmlns:a16="http://schemas.microsoft.com/office/drawing/2014/main" id="{2130F10D-AFB8-4A58-AAAF-CBC467F4BBED}"/>
              </a:ext>
            </a:extLst>
          </p:cNvPr>
          <p:cNvSpPr/>
          <p:nvPr/>
        </p:nvSpPr>
        <p:spPr>
          <a:xfrm>
            <a:off x="4567237" y="5218109"/>
            <a:ext cx="4032250" cy="1035050"/>
          </a:xfrm>
          <a:prstGeom prst="rect">
            <a:avLst/>
          </a:prstGeom>
          <a:solidFill>
            <a:srgbClr val="8ACB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60" name="TextBox 16">
            <a:extLst>
              <a:ext uri="{FF2B5EF4-FFF2-40B4-BE49-F238E27FC236}">
                <a16:creationId xmlns:a16="http://schemas.microsoft.com/office/drawing/2014/main" id="{729EAEA1-1DD8-4C4D-B367-5BF03248A2B9}"/>
              </a:ext>
            </a:extLst>
          </p:cNvPr>
          <p:cNvSpPr txBox="1">
            <a:spLocks noChangeArrowheads="1"/>
          </p:cNvSpPr>
          <p:nvPr/>
        </p:nvSpPr>
        <p:spPr bwMode="auto">
          <a:xfrm>
            <a:off x="4686127" y="5273671"/>
            <a:ext cx="19065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pPr>
            <a:r>
              <a:rPr lang="en-GB" altLang="en-US" dirty="0">
                <a:solidFill>
                  <a:schemeClr val="tx1"/>
                </a:solidFill>
              </a:rPr>
              <a:t>money</a:t>
            </a:r>
          </a:p>
          <a:p>
            <a:pPr eaLnBrk="1" hangingPunct="1">
              <a:lnSpc>
                <a:spcPct val="100000"/>
              </a:lnSpc>
              <a:spcBef>
                <a:spcPct val="0"/>
              </a:spcBef>
            </a:pPr>
            <a:r>
              <a:rPr lang="en-GB" altLang="en-US" dirty="0">
                <a:solidFill>
                  <a:schemeClr val="tx1"/>
                </a:solidFill>
              </a:rPr>
              <a:t>manufacturer</a:t>
            </a:r>
          </a:p>
          <a:p>
            <a:pPr eaLnBrk="1" hangingPunct="1">
              <a:lnSpc>
                <a:spcPct val="100000"/>
              </a:lnSpc>
              <a:spcBef>
                <a:spcPct val="0"/>
              </a:spcBef>
            </a:pPr>
            <a:r>
              <a:rPr lang="en-GB" altLang="en-US" dirty="0">
                <a:solidFill>
                  <a:schemeClr val="tx1"/>
                </a:solidFill>
              </a:rPr>
              <a:t>retailer</a:t>
            </a:r>
          </a:p>
        </p:txBody>
      </p:sp>
      <p:sp>
        <p:nvSpPr>
          <p:cNvPr id="23561" name="TextBox 17">
            <a:extLst>
              <a:ext uri="{FF2B5EF4-FFF2-40B4-BE49-F238E27FC236}">
                <a16:creationId xmlns:a16="http://schemas.microsoft.com/office/drawing/2014/main" id="{6DF70C68-5851-154D-ACC2-C03662F7751D}"/>
              </a:ext>
            </a:extLst>
          </p:cNvPr>
          <p:cNvSpPr txBox="1">
            <a:spLocks noChangeArrowheads="1"/>
          </p:cNvSpPr>
          <p:nvPr/>
        </p:nvSpPr>
        <p:spPr bwMode="auto">
          <a:xfrm>
            <a:off x="6447051" y="5301452"/>
            <a:ext cx="22463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pPr>
            <a:r>
              <a:rPr lang="en-GB" altLang="en-US" dirty="0">
                <a:solidFill>
                  <a:schemeClr val="tx1"/>
                </a:solidFill>
              </a:rPr>
              <a:t>advertise</a:t>
            </a:r>
          </a:p>
          <a:p>
            <a:pPr eaLnBrk="1" hangingPunct="1">
              <a:lnSpc>
                <a:spcPct val="100000"/>
              </a:lnSpc>
              <a:spcBef>
                <a:spcPct val="0"/>
              </a:spcBef>
            </a:pPr>
            <a:r>
              <a:rPr lang="en-GB" altLang="en-US" dirty="0">
                <a:solidFill>
                  <a:schemeClr val="tx1"/>
                </a:solidFill>
              </a:rPr>
              <a:t>influence</a:t>
            </a:r>
          </a:p>
          <a:p>
            <a:pPr eaLnBrk="1" hangingPunct="1">
              <a:lnSpc>
                <a:spcPct val="100000"/>
              </a:lnSpc>
              <a:spcBef>
                <a:spcPct val="0"/>
              </a:spcBef>
            </a:pPr>
            <a:r>
              <a:rPr lang="en-GB" altLang="en-US" dirty="0">
                <a:solidFill>
                  <a:schemeClr val="tx1"/>
                </a:solidFill>
              </a:rPr>
              <a:t>critical consumer</a:t>
            </a:r>
          </a:p>
        </p:txBody>
      </p:sp>
      <p:pic>
        <p:nvPicPr>
          <p:cNvPr id="3" name="Picture 2" descr="A screenshot of a social media post&#10;&#10;Description automatically generated">
            <a:extLst>
              <a:ext uri="{FF2B5EF4-FFF2-40B4-BE49-F238E27FC236}">
                <a16:creationId xmlns:a16="http://schemas.microsoft.com/office/drawing/2014/main" id="{BFD076CF-B513-DD4C-B8F4-54B194809D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2763" y="3454400"/>
            <a:ext cx="3960597" cy="2798759"/>
          </a:xfrm>
          <a:prstGeom prst="rect">
            <a:avLst/>
          </a:prstGeom>
          <a:effectLst>
            <a:outerShdw blurRad="50800" dist="38100" dir="2700000" algn="tl" rotWithShape="0">
              <a:prstClr val="black">
                <a:alpha val="40000"/>
              </a:prst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500" fill="hold"/>
                                        <p:tgtEl>
                                          <p:spTgt spid="3"/>
                                        </p:tgtEl>
                                        <p:attrNameLst>
                                          <p:attrName>ppt_x</p:attrName>
                                        </p:attrNameLst>
                                      </p:cBhvr>
                                      <p:tavLst>
                                        <p:tav tm="0">
                                          <p:val>
                                            <p:strVal val="#ppt_x"/>
                                          </p:val>
                                        </p:tav>
                                        <p:tav tm="100000">
                                          <p:val>
                                            <p:strVal val="#ppt_x"/>
                                          </p:val>
                                        </p:tav>
                                      </p:tavLst>
                                    </p:anim>
                                    <p:anim calcmode="lin" valueType="num">
                                      <p:cBhvr additive="base">
                                        <p:cTn id="1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3557"/>
                                        </p:tgtEl>
                                        <p:attrNameLst>
                                          <p:attrName>style.visibility</p:attrName>
                                        </p:attrNameLst>
                                      </p:cBhvr>
                                      <p:to>
                                        <p:strVal val="visible"/>
                                      </p:to>
                                    </p:set>
                                    <p:animEffect transition="in" filter="fade">
                                      <p:cBhvr>
                                        <p:cTn id="15" dur="500"/>
                                        <p:tgtEl>
                                          <p:spTgt spid="2355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558"/>
                                        </p:tgtEl>
                                        <p:attrNameLst>
                                          <p:attrName>style.visibility</p:attrName>
                                        </p:attrNameLst>
                                      </p:cBhvr>
                                      <p:to>
                                        <p:strVal val="visible"/>
                                      </p:to>
                                    </p:set>
                                    <p:animEffect transition="in" filter="fade">
                                      <p:cBhvr>
                                        <p:cTn id="18" dur="500"/>
                                        <p:tgtEl>
                                          <p:spTgt spid="2355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560"/>
                                        </p:tgtEl>
                                        <p:attrNameLst>
                                          <p:attrName>style.visibility</p:attrName>
                                        </p:attrNameLst>
                                      </p:cBhvr>
                                      <p:to>
                                        <p:strVal val="visible"/>
                                      </p:to>
                                    </p:set>
                                    <p:animEffect transition="in" filter="fade">
                                      <p:cBhvr>
                                        <p:cTn id="21" dur="500"/>
                                        <p:tgtEl>
                                          <p:spTgt spid="2356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561"/>
                                        </p:tgtEl>
                                        <p:attrNameLst>
                                          <p:attrName>style.visibility</p:attrName>
                                        </p:attrNameLst>
                                      </p:cBhvr>
                                      <p:to>
                                        <p:strVal val="visible"/>
                                      </p:to>
                                    </p:set>
                                    <p:animEffect transition="in" filter="fade">
                                      <p:cBhvr>
                                        <p:cTn id="27" dur="500"/>
                                        <p:tgtEl>
                                          <p:spTgt spid="23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3557" grpId="0" animBg="1"/>
      <p:bldP spid="23558" grpId="0" animBg="1"/>
      <p:bldP spid="16" grpId="0" animBg="1"/>
      <p:bldP spid="23560" grpId="0"/>
      <p:bldP spid="235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a:extLst>
              <a:ext uri="{FF2B5EF4-FFF2-40B4-BE49-F238E27FC236}">
                <a16:creationId xmlns:a16="http://schemas.microsoft.com/office/drawing/2014/main" id="{D6AF22CD-142E-C244-8B7F-83802EC08B88}"/>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Reflecting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7FE0441-7C34-4610-8841-74453BD7C0A8}"/>
              </a:ext>
            </a:extLst>
          </p:cNvPr>
          <p:cNvSpPr/>
          <p:nvPr/>
        </p:nvSpPr>
        <p:spPr>
          <a:xfrm>
            <a:off x="1908175" y="3824288"/>
            <a:ext cx="5564188" cy="468312"/>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extLst>
              <a:ext uri="{FF2B5EF4-FFF2-40B4-BE49-F238E27FC236}">
                <a16:creationId xmlns:a16="http://schemas.microsoft.com/office/drawing/2014/main" id="{BCF47465-61B3-44F4-B56F-ED4DF7D21DD3}"/>
              </a:ext>
            </a:extLst>
          </p:cNvPr>
          <p:cNvSpPr/>
          <p:nvPr/>
        </p:nvSpPr>
        <p:spPr>
          <a:xfrm>
            <a:off x="1692275" y="3249613"/>
            <a:ext cx="5472113" cy="468312"/>
          </a:xfrm>
          <a:prstGeom prst="rect">
            <a:avLst/>
          </a:prstGeom>
          <a:solidFill>
            <a:srgbClr val="8ACB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05" name="TextBox 3">
            <a:extLst>
              <a:ext uri="{FF2B5EF4-FFF2-40B4-BE49-F238E27FC236}">
                <a16:creationId xmlns:a16="http://schemas.microsoft.com/office/drawing/2014/main" id="{E1626038-55DF-D24C-BCA8-78D89799E771}"/>
              </a:ext>
            </a:extLst>
          </p:cNvPr>
          <p:cNvSpPr txBox="1">
            <a:spLocks noChangeArrowheads="1"/>
          </p:cNvSpPr>
          <p:nvPr/>
        </p:nvSpPr>
        <p:spPr bwMode="auto">
          <a:xfrm>
            <a:off x="984250" y="1481138"/>
            <a:ext cx="6964363"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Working with your partner, we are now going to compile a list of all the things you think are important when trying to be a critical consumer. </a:t>
            </a:r>
          </a:p>
          <a:p>
            <a:pPr algn="just" eaLnBrk="1" hangingPunct="1">
              <a:lnSpc>
                <a:spcPct val="100000"/>
              </a:lnSpc>
              <a:spcBef>
                <a:spcPct val="0"/>
              </a:spcBef>
              <a:buFontTx/>
              <a:buNone/>
            </a:pPr>
            <a:r>
              <a:rPr lang="en-GB" altLang="en-US">
                <a:solidFill>
                  <a:schemeClr val="tx1"/>
                </a:solidFill>
              </a:rPr>
              <a:t>Take it in turns to write a sticky note of something to consider when buying a product. </a:t>
            </a:r>
          </a:p>
        </p:txBody>
      </p:sp>
      <p:pic>
        <p:nvPicPr>
          <p:cNvPr id="25606" name="Picture 5">
            <a:extLst>
              <a:ext uri="{FF2B5EF4-FFF2-40B4-BE49-F238E27FC236}">
                <a16:creationId xmlns:a16="http://schemas.microsoft.com/office/drawing/2014/main" id="{9CA572E4-0FBE-2944-9703-D7EE4054CE7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902325" y="2781300"/>
            <a:ext cx="2217738"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7" name="Picture 8">
            <a:extLst>
              <a:ext uri="{FF2B5EF4-FFF2-40B4-BE49-F238E27FC236}">
                <a16:creationId xmlns:a16="http://schemas.microsoft.com/office/drawing/2014/main" id="{DC14FBB6-7DBC-8F40-8EEF-5B08B527BE5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33438" y="2963863"/>
            <a:ext cx="2085975" cy="298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8" name="TextBox 10">
            <a:extLst>
              <a:ext uri="{FF2B5EF4-FFF2-40B4-BE49-F238E27FC236}">
                <a16:creationId xmlns:a16="http://schemas.microsoft.com/office/drawing/2014/main" id="{CBB4A895-B5A2-824A-93DE-E36B15537C19}"/>
              </a:ext>
            </a:extLst>
          </p:cNvPr>
          <p:cNvSpPr txBox="1">
            <a:spLocks noChangeArrowheads="1"/>
          </p:cNvSpPr>
          <p:nvPr/>
        </p:nvSpPr>
        <p:spPr bwMode="auto">
          <a:xfrm>
            <a:off x="2268538" y="3275013"/>
            <a:ext cx="2682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Look at the asking price.</a:t>
            </a:r>
          </a:p>
        </p:txBody>
      </p:sp>
      <p:sp>
        <p:nvSpPr>
          <p:cNvPr id="25609" name="TextBox 11">
            <a:extLst>
              <a:ext uri="{FF2B5EF4-FFF2-40B4-BE49-F238E27FC236}">
                <a16:creationId xmlns:a16="http://schemas.microsoft.com/office/drawing/2014/main" id="{B5DF1316-FD6C-F342-A72D-E566BDB78DC7}"/>
              </a:ext>
            </a:extLst>
          </p:cNvPr>
          <p:cNvSpPr txBox="1">
            <a:spLocks noChangeArrowheads="1"/>
          </p:cNvSpPr>
          <p:nvPr/>
        </p:nvSpPr>
        <p:spPr bwMode="auto">
          <a:xfrm>
            <a:off x="2679700" y="3857625"/>
            <a:ext cx="40941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bg1"/>
                </a:solidFill>
              </a:rPr>
              <a:t>Look if it is being sold as part of a set.</a:t>
            </a:r>
          </a:p>
        </p:txBody>
      </p:sp>
      <p:sp>
        <p:nvSpPr>
          <p:cNvPr id="25610" name="TextBox 15">
            <a:extLst>
              <a:ext uri="{FF2B5EF4-FFF2-40B4-BE49-F238E27FC236}">
                <a16:creationId xmlns:a16="http://schemas.microsoft.com/office/drawing/2014/main" id="{656F49F5-0168-5D46-8D28-56E7CA576992}"/>
              </a:ext>
            </a:extLst>
          </p:cNvPr>
          <p:cNvSpPr txBox="1">
            <a:spLocks noChangeArrowheads="1"/>
          </p:cNvSpPr>
          <p:nvPr/>
        </p:nvSpPr>
        <p:spPr bwMode="auto">
          <a:xfrm>
            <a:off x="2890838" y="4627563"/>
            <a:ext cx="313055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b="1">
                <a:solidFill>
                  <a:schemeClr val="tx1"/>
                </a:solidFill>
              </a:rPr>
              <a:t>Come and share your sticky notes by adding them to the board.</a:t>
            </a:r>
          </a:p>
        </p:txBody>
      </p:sp>
      <p:pic>
        <p:nvPicPr>
          <p:cNvPr id="25611" name="Pairs">
            <a:extLst>
              <a:ext uri="{FF2B5EF4-FFF2-40B4-BE49-F238E27FC236}">
                <a16:creationId xmlns:a16="http://schemas.microsoft.com/office/drawing/2014/main" id="{4332382B-47E5-9944-B29F-C5820F3A855A}"/>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a:extLst>
              <a:ext uri="{FF2B5EF4-FFF2-40B4-BE49-F238E27FC236}">
                <a16:creationId xmlns:a16="http://schemas.microsoft.com/office/drawing/2014/main" id="{FADC61CF-C236-204C-BF2D-05F855CA70D6}"/>
              </a:ext>
            </a:extLst>
          </p:cNvPr>
          <p:cNvSpPr txBox="1">
            <a:spLocks noChangeArrowheads="1"/>
          </p:cNvSpPr>
          <p:nvPr/>
        </p:nvSpPr>
        <p:spPr bwMode="auto">
          <a:xfrm>
            <a:off x="0" y="477837"/>
            <a:ext cx="8195181" cy="9953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0" fontAlgn="base" hangingPunct="0">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r>
              <a:rPr lang="en-GB" altLang="en-US">
                <a:latin typeface="+mn-lt"/>
              </a:rPr>
              <a:t>How to Be a Critical Consumer</a:t>
            </a:r>
            <a:endParaRPr lang="en-GB" altLang="en-US" dirty="0">
              <a:latin typeface="+mn-l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568B0312-96AF-994F-9017-FEE63D5A3830}"/>
              </a:ext>
            </a:extLst>
          </p:cNvPr>
          <p:cNvSpPr>
            <a:spLocks noGrp="1" noChangeArrowheads="1"/>
          </p:cNvSpPr>
          <p:nvPr>
            <p:ph type="title"/>
          </p:nvPr>
        </p:nvSpPr>
        <p:spPr>
          <a:xfrm>
            <a:off x="0" y="477837"/>
            <a:ext cx="8195181" cy="995363"/>
          </a:xfrm>
        </p:spPr>
        <p:txBody>
          <a:bodyPr/>
          <a:lstStyle/>
          <a:p>
            <a:pPr eaLnBrk="1" hangingPunct="1"/>
            <a:r>
              <a:rPr lang="en-GB" altLang="en-US" dirty="0">
                <a:latin typeface="+mn-lt"/>
              </a:rPr>
              <a:t>How to Be a Critical Consumer</a:t>
            </a:r>
          </a:p>
        </p:txBody>
      </p:sp>
      <p:sp>
        <p:nvSpPr>
          <p:cNvPr id="26627" name="TextBox 4">
            <a:extLst>
              <a:ext uri="{FF2B5EF4-FFF2-40B4-BE49-F238E27FC236}">
                <a16:creationId xmlns:a16="http://schemas.microsoft.com/office/drawing/2014/main" id="{81D37990-F3AE-3943-ABFC-07117CFC5855}"/>
              </a:ext>
            </a:extLst>
          </p:cNvPr>
          <p:cNvSpPr txBox="1">
            <a:spLocks noChangeArrowheads="1"/>
          </p:cNvSpPr>
          <p:nvPr/>
        </p:nvSpPr>
        <p:spPr bwMode="auto">
          <a:xfrm>
            <a:off x="765175" y="1252538"/>
            <a:ext cx="7613650"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Can you think of any reason why people might choose a deal that actually ends up being more expensive? </a:t>
            </a:r>
            <a:br>
              <a:rPr lang="en-GB" altLang="en-US">
                <a:solidFill>
                  <a:schemeClr val="tx1"/>
                </a:solidFill>
              </a:rPr>
            </a:br>
            <a:r>
              <a:rPr lang="en-GB" altLang="en-US">
                <a:solidFill>
                  <a:schemeClr val="tx1"/>
                </a:solidFill>
              </a:rPr>
              <a:t>Let’s compare these two:</a:t>
            </a:r>
          </a:p>
          <a:p>
            <a:pPr eaLnBrk="1" hangingPunct="1">
              <a:lnSpc>
                <a:spcPct val="100000"/>
              </a:lnSpc>
              <a:spcBef>
                <a:spcPct val="0"/>
              </a:spcBef>
              <a:buFontTx/>
              <a:buNone/>
            </a:pPr>
            <a:endParaRPr lang="en-GB" altLang="en-US">
              <a:solidFill>
                <a:schemeClr val="tx1"/>
              </a:solidFill>
            </a:endParaRPr>
          </a:p>
        </p:txBody>
      </p:sp>
      <p:pic>
        <p:nvPicPr>
          <p:cNvPr id="26628" name="Picture 13">
            <a:extLst>
              <a:ext uri="{FF2B5EF4-FFF2-40B4-BE49-F238E27FC236}">
                <a16:creationId xmlns:a16="http://schemas.microsoft.com/office/drawing/2014/main" id="{D5EFB751-8CFC-6046-A585-B827D19211FC}"/>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838325" y="2185988"/>
            <a:ext cx="2589213" cy="17811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6629" name="Picture 16">
            <a:extLst>
              <a:ext uri="{FF2B5EF4-FFF2-40B4-BE49-F238E27FC236}">
                <a16:creationId xmlns:a16="http://schemas.microsoft.com/office/drawing/2014/main" id="{83D895E2-AAA2-5C4E-9D19-658DFF37276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16463" y="2185988"/>
            <a:ext cx="2589212" cy="17811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6630" name="TextBox 17">
            <a:extLst>
              <a:ext uri="{FF2B5EF4-FFF2-40B4-BE49-F238E27FC236}">
                <a16:creationId xmlns:a16="http://schemas.microsoft.com/office/drawing/2014/main" id="{16812BE8-D83E-4B43-9B77-70BFB33BE30B}"/>
              </a:ext>
            </a:extLst>
          </p:cNvPr>
          <p:cNvSpPr txBox="1">
            <a:spLocks noChangeArrowheads="1"/>
          </p:cNvSpPr>
          <p:nvPr/>
        </p:nvSpPr>
        <p:spPr bwMode="auto">
          <a:xfrm>
            <a:off x="755650" y="3973513"/>
            <a:ext cx="76231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Thinking about what you know about wages and income, as well as what we have learnt about financial risk, can you suggest any reasons why people might want to choose a product that is actually more expensive?</a:t>
            </a:r>
          </a:p>
        </p:txBody>
      </p:sp>
      <p:sp>
        <p:nvSpPr>
          <p:cNvPr id="19" name="TextBox 18">
            <a:extLst>
              <a:ext uri="{FF2B5EF4-FFF2-40B4-BE49-F238E27FC236}">
                <a16:creationId xmlns:a16="http://schemas.microsoft.com/office/drawing/2014/main" id="{BE1BBFA7-33E0-5B4F-8D8D-BFC0669BB057}"/>
              </a:ext>
            </a:extLst>
          </p:cNvPr>
          <p:cNvSpPr txBox="1">
            <a:spLocks noChangeArrowheads="1"/>
          </p:cNvSpPr>
          <p:nvPr/>
        </p:nvSpPr>
        <p:spPr bwMode="auto">
          <a:xfrm>
            <a:off x="768350" y="5181600"/>
            <a:ext cx="7599363" cy="1049338"/>
          </a:xfrm>
          <a:prstGeom prst="rect">
            <a:avLst/>
          </a:prstGeom>
          <a:solidFill>
            <a:srgbClr val="25898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bg1"/>
                </a:solidFill>
              </a:rPr>
              <a:t>A smaller monthly cost may suit people’s budget, rather than having one big expensive item to buy. This is a personal choice but it is always important to consider the full cost when comparing products.  </a:t>
            </a:r>
          </a:p>
        </p:txBody>
      </p:sp>
      <p:pic>
        <p:nvPicPr>
          <p:cNvPr id="8" name="Pairs">
            <a:extLst>
              <a:ext uri="{FF2B5EF4-FFF2-40B4-BE49-F238E27FC236}">
                <a16:creationId xmlns:a16="http://schemas.microsoft.com/office/drawing/2014/main" id="{3DDE195A-7E6F-DD48-BA05-3C458BBB6598}"/>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0">
            <a:extLst>
              <a:ext uri="{FF2B5EF4-FFF2-40B4-BE49-F238E27FC236}">
                <a16:creationId xmlns:a16="http://schemas.microsoft.com/office/drawing/2014/main" id="{1BE9E0C0-EE85-384A-BE89-BBE17B821FA0}"/>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The Big Questions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2FC38F1-E412-473D-9D30-2B42A4967A1A}"/>
              </a:ext>
            </a:extLst>
          </p:cNvPr>
          <p:cNvSpPr/>
          <p:nvPr/>
        </p:nvSpPr>
        <p:spPr>
          <a:xfrm>
            <a:off x="1979613" y="3213100"/>
            <a:ext cx="5737225" cy="503238"/>
          </a:xfrm>
          <a:prstGeom prst="rect">
            <a:avLst/>
          </a:prstGeom>
          <a:solidFill>
            <a:srgbClr val="8ACB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71166031-CF25-49C2-8DCB-B4AA2B369888}"/>
              </a:ext>
            </a:extLst>
          </p:cNvPr>
          <p:cNvSpPr/>
          <p:nvPr/>
        </p:nvSpPr>
        <p:spPr>
          <a:xfrm>
            <a:off x="1811338" y="2033588"/>
            <a:ext cx="5905500" cy="1108075"/>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p>
        </p:txBody>
      </p:sp>
      <p:sp>
        <p:nvSpPr>
          <p:cNvPr id="28676" name="TextBox 10">
            <a:extLst>
              <a:ext uri="{FF2B5EF4-FFF2-40B4-BE49-F238E27FC236}">
                <a16:creationId xmlns:a16="http://schemas.microsoft.com/office/drawing/2014/main" id="{290EDD69-1C3C-B749-A663-8B83E9168295}"/>
              </a:ext>
            </a:extLst>
          </p:cNvPr>
          <p:cNvSpPr txBox="1">
            <a:spLocks noChangeArrowheads="1"/>
          </p:cNvSpPr>
          <p:nvPr/>
        </p:nvSpPr>
        <p:spPr bwMode="auto">
          <a:xfrm>
            <a:off x="2627313" y="2133600"/>
            <a:ext cx="417671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bg1"/>
                </a:solidFill>
              </a:rPr>
              <a:t>How do manufacturers and retailers try to influence the way we spend our money?</a:t>
            </a:r>
          </a:p>
        </p:txBody>
      </p:sp>
      <p:sp>
        <p:nvSpPr>
          <p:cNvPr id="28677" name="TextBox 12">
            <a:extLst>
              <a:ext uri="{FF2B5EF4-FFF2-40B4-BE49-F238E27FC236}">
                <a16:creationId xmlns:a16="http://schemas.microsoft.com/office/drawing/2014/main" id="{6C806291-CF41-B94D-90D3-698F41D8AD1C}"/>
              </a:ext>
            </a:extLst>
          </p:cNvPr>
          <p:cNvSpPr txBox="1">
            <a:spLocks noChangeArrowheads="1"/>
          </p:cNvSpPr>
          <p:nvPr/>
        </p:nvSpPr>
        <p:spPr bwMode="auto">
          <a:xfrm>
            <a:off x="2916238" y="3243263"/>
            <a:ext cx="3971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How can we be ‘critical consumers’?</a:t>
            </a:r>
          </a:p>
        </p:txBody>
      </p:sp>
      <p:pic>
        <p:nvPicPr>
          <p:cNvPr id="28678" name="Picture 13">
            <a:extLst>
              <a:ext uri="{FF2B5EF4-FFF2-40B4-BE49-F238E27FC236}">
                <a16:creationId xmlns:a16="http://schemas.microsoft.com/office/drawing/2014/main" id="{03AD93B0-141A-114E-A35D-EABC2C14516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66725" y="1843088"/>
            <a:ext cx="3529013" cy="446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9" name="Picture 14">
            <a:extLst>
              <a:ext uri="{FF2B5EF4-FFF2-40B4-BE49-F238E27FC236}">
                <a16:creationId xmlns:a16="http://schemas.microsoft.com/office/drawing/2014/main" id="{FDDFD265-748A-F34B-9ABF-49B1C0DAC84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22913" y="1520825"/>
            <a:ext cx="3095625" cy="478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F0ED7BE9-2382-1445-A0CF-8E1BA678EDBE}"/>
              </a:ext>
            </a:extLst>
          </p:cNvPr>
          <p:cNvSpPr/>
          <p:nvPr/>
        </p:nvSpPr>
        <p:spPr>
          <a:xfrm>
            <a:off x="971600" y="5660653"/>
            <a:ext cx="7200800" cy="648072"/>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will you use what you have learnt in your daily life?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7E4D3809-0DBC-49EF-9395-4F4A40EAD124}"/>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3CE23A4A-B9C2-453A-829D-1C59B37E9D6B}"/>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9700" name="Title 1">
            <a:extLst>
              <a:ext uri="{FF2B5EF4-FFF2-40B4-BE49-F238E27FC236}">
                <a16:creationId xmlns:a16="http://schemas.microsoft.com/office/drawing/2014/main" id="{AF7F7A49-805B-9841-8E6E-D0D35D7E600F}"/>
              </a:ext>
            </a:extLst>
          </p:cNvPr>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Success Criteria</a:t>
            </a:r>
          </a:p>
        </p:txBody>
      </p:sp>
      <p:sp>
        <p:nvSpPr>
          <p:cNvPr id="29701" name="Title 1">
            <a:extLst>
              <a:ext uri="{FF2B5EF4-FFF2-40B4-BE49-F238E27FC236}">
                <a16:creationId xmlns:a16="http://schemas.microsoft.com/office/drawing/2014/main" id="{6E868448-1CAB-BE47-83ED-8F27D6E911CE}"/>
              </a:ext>
            </a:extLst>
          </p:cNvPr>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Aim</a:t>
            </a:r>
          </a:p>
        </p:txBody>
      </p:sp>
      <p:sp>
        <p:nvSpPr>
          <p:cNvPr id="29702" name="Content Placeholder 15">
            <a:extLst>
              <a:ext uri="{FF2B5EF4-FFF2-40B4-BE49-F238E27FC236}">
                <a16:creationId xmlns:a16="http://schemas.microsoft.com/office/drawing/2014/main" id="{F27565D6-E4CA-784E-A443-2FE5C5963F80}"/>
              </a:ext>
            </a:extLst>
          </p:cNvPr>
          <p:cNvSpPr>
            <a:spLocks noGrp="1" noChangeArrowheads="1"/>
          </p:cNvSpPr>
          <p:nvPr>
            <p:ph idx="4294967295"/>
          </p:nvPr>
        </p:nvSpPr>
        <p:spPr>
          <a:xfrm>
            <a:off x="628650" y="1127125"/>
            <a:ext cx="7886700" cy="1409700"/>
          </a:xfrm>
        </p:spPr>
        <p:txBody>
          <a:bodyPr/>
          <a:lstStyle/>
          <a:p>
            <a:pPr eaLnBrk="1" hangingPunct="1"/>
            <a:r>
              <a:rPr lang="en-GB" altLang="en-US">
                <a:latin typeface="Twinkl" pitchFamily="2" charset="77"/>
              </a:rPr>
              <a:t>I understand how retailers try to influence our spending.</a:t>
            </a:r>
          </a:p>
        </p:txBody>
      </p:sp>
      <p:sp>
        <p:nvSpPr>
          <p:cNvPr id="29703" name="Content Placeholder 15">
            <a:extLst>
              <a:ext uri="{FF2B5EF4-FFF2-40B4-BE49-F238E27FC236}">
                <a16:creationId xmlns:a16="http://schemas.microsoft.com/office/drawing/2014/main" id="{BA11AF7D-7A8E-A745-BA51-8D247CAFB0E4}"/>
              </a:ext>
            </a:extLst>
          </p:cNvPr>
          <p:cNvSpPr txBox="1">
            <a:spLocks noChangeArrowheads="1"/>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r>
              <a:rPr lang="en-GB" altLang="en-US">
                <a:ea typeface="Sassoon Infant Rg" panose="02000503030000020003" pitchFamily="2" charset="0"/>
                <a:cs typeface="Sassoon Infant Rg" panose="02000503030000020003" pitchFamily="2" charset="0"/>
              </a:rPr>
              <a:t>I can explain some of the ways retailers try to influence our spending.</a:t>
            </a:r>
          </a:p>
          <a:p>
            <a:pPr eaLnBrk="1" hangingPunct="1"/>
            <a:r>
              <a:rPr lang="en-GB" altLang="en-US">
                <a:ea typeface="Sassoon Infant Rg" panose="02000503030000020003" pitchFamily="2" charset="0"/>
                <a:cs typeface="Sassoon Infant Rg" panose="02000503030000020003" pitchFamily="2" charset="0"/>
              </a:rPr>
              <a:t>I can discuss how to be a ‘critical consumer’.</a:t>
            </a:r>
          </a:p>
        </p:txBody>
      </p:sp>
      <p:sp>
        <p:nvSpPr>
          <p:cNvPr id="9" name="TextBox 21">
            <a:extLst>
              <a:ext uri="{FF2B5EF4-FFF2-40B4-BE49-F238E27FC236}">
                <a16:creationId xmlns:a16="http://schemas.microsoft.com/office/drawing/2014/main" id="{D6D725F7-9EF7-7040-9BAE-8DC30915BADB}"/>
              </a:ext>
            </a:extLst>
          </p:cNvPr>
          <p:cNvSpPr txBox="1">
            <a:spLocks noChangeArrowheads="1"/>
          </p:cNvSpPr>
          <p:nvPr/>
        </p:nvSpPr>
        <p:spPr bwMode="auto">
          <a:xfrm>
            <a:off x="2159732" y="6204828"/>
            <a:ext cx="4824536" cy="177744"/>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ea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latin typeface="Roboto" panose="02000000000000000000" pitchFamily="2" charset="0"/>
                <a:ea typeface="Roboto" panose="02000000000000000000" pitchFamily="2" charset="0"/>
                <a:cs typeface="Arial" panose="020B0604020202020204" pitchFamily="34" charset="0"/>
                <a:hlinkClick r:id="rId2">
                  <a:extLst>
                    <a:ext uri="{A12FA001-AC4F-418D-AE19-62706E023703}">
                      <ahyp:hlinkClr xmlns:ahyp="http://schemas.microsoft.com/office/drawing/2018/hyperlinkcolor" val="tx"/>
                    </a:ext>
                  </a:extLst>
                </a:hlinkClick>
              </a:rPr>
              <a:t>Programme of Study</a:t>
            </a:r>
            <a:r>
              <a:rPr lang="en-GB" sz="800" baseline="30000" dirty="0">
                <a:latin typeface="Roboto" panose="02000000000000000000" pitchFamily="2" charset="0"/>
                <a:ea typeface="Roboto" panose="02000000000000000000" pitchFamily="2" charset="0"/>
                <a:cs typeface="Arial" panose="020B0604020202020204" pitchFamily="34" charset="0"/>
              </a:rPr>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71E2E46B-B76F-5D4A-B895-FDD5E9F04D63}"/>
              </a:ext>
            </a:extLst>
          </p:cNvPr>
          <p:cNvSpPr/>
          <p:nvPr/>
        </p:nvSpPr>
        <p:spPr>
          <a:xfrm>
            <a:off x="3995936" y="2924944"/>
            <a:ext cx="1080120" cy="9361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13A325FB-8903-44F8-B69F-3A8953959691}" vid="{DD43BEFA-AFEC-4BC2-902B-1424709734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576</TotalTime>
  <Words>897</Words>
  <Application>Microsoft Macintosh PowerPoint</Application>
  <PresentationFormat>On-screen Show (4:3)</PresentationFormat>
  <Paragraphs>97</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Twinkl</vt:lpstr>
      <vt:lpstr>Roboto</vt:lpstr>
      <vt:lpstr>Twinkl SemiBold</vt:lpstr>
      <vt:lpstr>Tuffy-TTF</vt:lpstr>
      <vt:lpstr>Arial</vt:lpstr>
      <vt:lpstr>Office Theme</vt:lpstr>
      <vt:lpstr>PowerPoint Presentation</vt:lpstr>
      <vt:lpstr>PowerPoint Presentation</vt:lpstr>
      <vt:lpstr>PowerPoint Presentation</vt:lpstr>
      <vt:lpstr>The Big Questions</vt:lpstr>
      <vt:lpstr>PowerPoint Presentation</vt:lpstr>
      <vt:lpstr>Reconnecting</vt:lpstr>
      <vt:lpstr>We Want Your Money!</vt:lpstr>
      <vt:lpstr>Exploring</vt:lpstr>
      <vt:lpstr>Deal or Better Deal?</vt:lpstr>
      <vt:lpstr>PowerPoint Presentation</vt:lpstr>
      <vt:lpstr>PowerPoint Presentation</vt:lpstr>
      <vt:lpstr>PowerPoint Presentation</vt:lpstr>
      <vt:lpstr>PowerPoint Presentation</vt:lpstr>
      <vt:lpstr>Consolidating</vt:lpstr>
      <vt:lpstr>Product Comparison</vt:lpstr>
      <vt:lpstr>Reflecting</vt:lpstr>
      <vt:lpstr>PowerPoint Presentation</vt:lpstr>
      <vt:lpstr>How to Be a Critical Consumer</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Webb;Naomi Adam</dc:creator>
  <cp:lastModifiedBy>T Office</cp:lastModifiedBy>
  <cp:revision>45</cp:revision>
  <dcterms:created xsi:type="dcterms:W3CDTF">2018-10-04T14:28:40Z</dcterms:created>
  <dcterms:modified xsi:type="dcterms:W3CDTF">2020-11-12T15:20:10Z</dcterms:modified>
</cp:coreProperties>
</file>