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6" r:id="rId5"/>
    <p:sldId id="269" r:id="rId6"/>
    <p:sldId id="387" r:id="rId7"/>
    <p:sldId id="466" r:id="rId8"/>
    <p:sldId id="468" r:id="rId9"/>
    <p:sldId id="263" r:id="rId10"/>
    <p:sldId id="265" r:id="rId11"/>
    <p:sldId id="467" r:id="rId12"/>
    <p:sldId id="257" r:id="rId13"/>
    <p:sldId id="258" r:id="rId14"/>
    <p:sldId id="267" r:id="rId15"/>
    <p:sldId id="4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15" autoAdjust="0"/>
    <p:restoredTop sz="94660"/>
  </p:normalViewPr>
  <p:slideViewPr>
    <p:cSldViewPr snapToGrid="0">
      <p:cViewPr varScale="1">
        <p:scale>
          <a:sx n="99" d="100"/>
          <a:sy n="99" d="100"/>
        </p:scale>
        <p:origin x="78"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Jordan" userId="2ae61295-bb9d-474d-9982-3a6ad7d70504" providerId="ADAL" clId="{1AB60769-B199-447B-935E-44CE5BEF20AA}"/>
    <pc:docChg chg="custSel addSld modSld">
      <pc:chgData name="Catherine Jordan" userId="2ae61295-bb9d-474d-9982-3a6ad7d70504" providerId="ADAL" clId="{1AB60769-B199-447B-935E-44CE5BEF20AA}" dt="2024-11-14T08:53:35.985" v="97" actId="1076"/>
      <pc:docMkLst>
        <pc:docMk/>
      </pc:docMkLst>
      <pc:sldChg chg="addSp modSp new mod setBg">
        <pc:chgData name="Catherine Jordan" userId="2ae61295-bb9d-474d-9982-3a6ad7d70504" providerId="ADAL" clId="{1AB60769-B199-447B-935E-44CE5BEF20AA}" dt="2024-11-14T08:53:35.985" v="97" actId="1076"/>
        <pc:sldMkLst>
          <pc:docMk/>
          <pc:sldMk cId="2156548522" sldId="469"/>
        </pc:sldMkLst>
        <pc:spChg chg="mod">
          <ac:chgData name="Catherine Jordan" userId="2ae61295-bb9d-474d-9982-3a6ad7d70504" providerId="ADAL" clId="{1AB60769-B199-447B-935E-44CE5BEF20AA}" dt="2024-11-14T08:51:33.605" v="93" actId="1076"/>
          <ac:spMkLst>
            <pc:docMk/>
            <pc:sldMk cId="2156548522" sldId="469"/>
            <ac:spMk id="2" creationId="{48D689B7-E9CE-B4A0-744D-EA3BB0FDCD28}"/>
          </ac:spMkLst>
        </pc:spChg>
        <pc:spChg chg="mod">
          <ac:chgData name="Catherine Jordan" userId="2ae61295-bb9d-474d-9982-3a6ad7d70504" providerId="ADAL" clId="{1AB60769-B199-447B-935E-44CE5BEF20AA}" dt="2024-11-14T08:51:36.749" v="94" actId="1076"/>
          <ac:spMkLst>
            <pc:docMk/>
            <pc:sldMk cId="2156548522" sldId="469"/>
            <ac:spMk id="3" creationId="{DB9EA5C3-7BF6-B7B5-B82F-06AF373B2926}"/>
          </ac:spMkLst>
        </pc:spChg>
        <pc:spChg chg="add">
          <ac:chgData name="Catherine Jordan" userId="2ae61295-bb9d-474d-9982-3a6ad7d70504" providerId="ADAL" clId="{1AB60769-B199-447B-935E-44CE5BEF20AA}" dt="2024-11-14T08:51:26.593" v="92" actId="26606"/>
          <ac:spMkLst>
            <pc:docMk/>
            <pc:sldMk cId="2156548522" sldId="469"/>
            <ac:spMk id="10" creationId="{A3363022-C969-41E9-8EB2-E4C94908C1FA}"/>
          </ac:spMkLst>
        </pc:spChg>
        <pc:spChg chg="add">
          <ac:chgData name="Catherine Jordan" userId="2ae61295-bb9d-474d-9982-3a6ad7d70504" providerId="ADAL" clId="{1AB60769-B199-447B-935E-44CE5BEF20AA}" dt="2024-11-14T08:51:26.593" v="92" actId="26606"/>
          <ac:spMkLst>
            <pc:docMk/>
            <pc:sldMk cId="2156548522" sldId="469"/>
            <ac:spMk id="12" creationId="{8D1AD6B3-BE88-4CEB-BA17-790657CC4729}"/>
          </ac:spMkLst>
        </pc:spChg>
        <pc:grpChg chg="add">
          <ac:chgData name="Catherine Jordan" userId="2ae61295-bb9d-474d-9982-3a6ad7d70504" providerId="ADAL" clId="{1AB60769-B199-447B-935E-44CE5BEF20AA}" dt="2024-11-14T08:51:26.593" v="92" actId="26606"/>
          <ac:grpSpMkLst>
            <pc:docMk/>
            <pc:sldMk cId="2156548522" sldId="469"/>
            <ac:grpSpMk id="14" creationId="{89D1390B-7E13-4B4F-9CB2-391063412E54}"/>
          </ac:grpSpMkLst>
        </pc:grpChg>
        <pc:picChg chg="add mod">
          <ac:chgData name="Catherine Jordan" userId="2ae61295-bb9d-474d-9982-3a6ad7d70504" providerId="ADAL" clId="{1AB60769-B199-447B-935E-44CE5BEF20AA}" dt="2024-11-14T08:53:35.985" v="97" actId="1076"/>
          <ac:picMkLst>
            <pc:docMk/>
            <pc:sldMk cId="2156548522" sldId="469"/>
            <ac:picMk id="5" creationId="{E66D6D09-197C-3B7B-0F59-85223580E133}"/>
          </ac:picMkLst>
        </pc:picChg>
        <pc:picChg chg="add">
          <ac:chgData name="Catherine Jordan" userId="2ae61295-bb9d-474d-9982-3a6ad7d70504" providerId="ADAL" clId="{1AB60769-B199-447B-935E-44CE5BEF20AA}" dt="2024-11-14T08:51:26.593" v="92" actId="26606"/>
          <ac:picMkLst>
            <pc:docMk/>
            <pc:sldMk cId="2156548522" sldId="469"/>
            <ac:picMk id="7" creationId="{CEDEE072-7F5D-8015-A1DE-EE0BD90AFBA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0288E3-199B-4B58-81C8-07E9E9AFF4CF}" type="datetimeFigureOut">
              <a:rPr lang="en-GB" smtClean="0"/>
              <a:t>14/11/2024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7A543D-B782-4DB5-AB25-65094C368144}" type="slidenum">
              <a:rPr lang="en-GB" smtClean="0"/>
              <a:t>‹#›</a:t>
            </a:fld>
            <a:endParaRPr lang="en-GB"/>
          </a:p>
        </p:txBody>
      </p:sp>
    </p:spTree>
    <p:extLst>
      <p:ext uri="{BB962C8B-B14F-4D97-AF65-F5344CB8AC3E}">
        <p14:creationId xmlns:p14="http://schemas.microsoft.com/office/powerpoint/2010/main" val="150316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A0FDA0E-18FB-4CAE-BE50-DF07E4CFFB6A}" type="slidenum">
              <a:rPr lang="en-GB" altLang="en-US" smtClean="0"/>
              <a:pPr>
                <a:defRPr/>
              </a:pPr>
              <a:t>2</a:t>
            </a:fld>
            <a:endParaRPr lang="en-GB" altLang="en-US"/>
          </a:p>
        </p:txBody>
      </p:sp>
    </p:spTree>
    <p:extLst>
      <p:ext uri="{BB962C8B-B14F-4D97-AF65-F5344CB8AC3E}">
        <p14:creationId xmlns:p14="http://schemas.microsoft.com/office/powerpoint/2010/main" val="6193420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F04503DC-F428-4046-E051-34A55C9BB193}"/>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154ED396-702E-3149-ED5B-879DB27C8F6E}"/>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cs typeface="Arial" panose="020B0604020202020204" pitchFamily="34" charset="0"/>
            </a:endParaRPr>
          </a:p>
        </p:txBody>
      </p:sp>
      <p:sp>
        <p:nvSpPr>
          <p:cNvPr id="30724" name="Slide Number Placeholder 3">
            <a:extLst>
              <a:ext uri="{FF2B5EF4-FFF2-40B4-BE49-F238E27FC236}">
                <a16:creationId xmlns:a16="http://schemas.microsoft.com/office/drawing/2014/main" id="{EE1EDE86-151C-00BA-37D2-832E498FE7D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804CC037-EB73-4DB8-B3C5-C227D7556462}" type="slidenum">
              <a:rPr lang="en-GB" altLang="en-US" smtClean="0"/>
              <a:pPr/>
              <a:t>3</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7FC8DF54-A6EE-D3A5-B458-80C397E5139A}"/>
              </a:ext>
            </a:extLst>
          </p:cNvPr>
          <p:cNvSpPr>
            <a:spLocks noGrp="1" noRot="1" noChangeAspect="1" noChangeArrowheads="1" noTextEdit="1"/>
          </p:cNvSpPr>
          <p:nvPr>
            <p:ph type="sldImg"/>
          </p:nvPr>
        </p:nvSpPr>
        <p:spPr>
          <a:ln/>
        </p:spPr>
      </p:sp>
      <p:sp>
        <p:nvSpPr>
          <p:cNvPr id="107523" name="Notes Placeholder 2">
            <a:extLst>
              <a:ext uri="{FF2B5EF4-FFF2-40B4-BE49-F238E27FC236}">
                <a16:creationId xmlns:a16="http://schemas.microsoft.com/office/drawing/2014/main" id="{B15A0BA0-01A4-7797-27DB-F3961DAE9045}"/>
              </a:ext>
            </a:extLst>
          </p:cNvPr>
          <p:cNvSpPr>
            <a:spLocks noGrp="1"/>
          </p:cNvSpPr>
          <p:nvPr>
            <p:ph type="body" idx="1"/>
          </p:nvPr>
        </p:nvSpPr>
        <p:spPr/>
        <p:txBody>
          <a:bodyPr/>
          <a:lstStyle/>
          <a:p>
            <a:pPr>
              <a:defRPr/>
            </a:pPr>
            <a:endParaRPr lang="en-US" dirty="0"/>
          </a:p>
        </p:txBody>
      </p:sp>
      <p:sp>
        <p:nvSpPr>
          <p:cNvPr id="36868" name="Slide Number Placeholder 3">
            <a:extLst>
              <a:ext uri="{FF2B5EF4-FFF2-40B4-BE49-F238E27FC236}">
                <a16:creationId xmlns:a16="http://schemas.microsoft.com/office/drawing/2014/main" id="{0BDF0F7C-E239-81A2-0E73-75E0D8EF3819}"/>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D69C357-F382-41AB-A3D2-6ECBE8E4B09F}" type="slidenum">
              <a:rPr lang="en-GB" altLang="en-US" sz="1300" smtClean="0"/>
              <a:pPr>
                <a:spcBef>
                  <a:spcPct val="0"/>
                </a:spcBef>
              </a:pPr>
              <a:t>4</a:t>
            </a:fld>
            <a:endParaRPr lang="en-GB" altLang="en-US" sz="13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E6BC90E-D9D1-4081-B03A-FBB4D0A49703}" type="slidenum">
              <a:rPr lang="en-GB" smtClean="0"/>
              <a:t>6</a:t>
            </a:fld>
            <a:endParaRPr lang="en-GB"/>
          </a:p>
        </p:txBody>
      </p:sp>
    </p:spTree>
    <p:extLst>
      <p:ext uri="{BB962C8B-B14F-4D97-AF65-F5344CB8AC3E}">
        <p14:creationId xmlns:p14="http://schemas.microsoft.com/office/powerpoint/2010/main" val="309424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D303A85-35E5-49AA-B34F-BADFB911EF2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1432753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303A85-35E5-49AA-B34F-BADFB911EF2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65205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D303A85-35E5-49AA-B34F-BADFB911EF2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3425284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D303A85-35E5-49AA-B34F-BADFB911EF2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587059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D303A85-35E5-49AA-B34F-BADFB911EF25}" type="datetimeFigureOut">
              <a:rPr lang="en-GB" smtClean="0"/>
              <a:t>14/11/2024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3937308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D303A85-35E5-49AA-B34F-BADFB911EF25}" type="datetimeFigureOut">
              <a:rPr lang="en-GB" smtClean="0"/>
              <a:t>14/11/2024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969413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303A85-35E5-49AA-B34F-BADFB911EF25}" type="datetimeFigureOut">
              <a:rPr lang="en-GB" smtClean="0"/>
              <a:t>14/11/2024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3430277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D303A85-35E5-49AA-B34F-BADFB911EF2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4003947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D303A85-35E5-49AA-B34F-BADFB911EF2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3032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303A85-35E5-49AA-B34F-BADFB911EF2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2126776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303A85-35E5-49AA-B34F-BADFB911EF2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66A04B-F9EF-4E03-B33D-8EAE8191B29B}" type="slidenum">
              <a:rPr lang="en-GB" smtClean="0"/>
              <a:t>‹#›</a:t>
            </a:fld>
            <a:endParaRPr lang="en-GB"/>
          </a:p>
        </p:txBody>
      </p:sp>
    </p:spTree>
    <p:extLst>
      <p:ext uri="{BB962C8B-B14F-4D97-AF65-F5344CB8AC3E}">
        <p14:creationId xmlns:p14="http://schemas.microsoft.com/office/powerpoint/2010/main" val="3363870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303A85-35E5-49AA-B34F-BADFB911EF25}" type="datetimeFigureOut">
              <a:rPr lang="en-GB" smtClean="0"/>
              <a:t>14/11/2024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66A04B-F9EF-4E03-B33D-8EAE8191B29B}" type="slidenum">
              <a:rPr lang="en-GB" smtClean="0"/>
              <a:t>‹#›</a:t>
            </a:fld>
            <a:endParaRPr lang="en-GB"/>
          </a:p>
        </p:txBody>
      </p:sp>
    </p:spTree>
    <p:extLst>
      <p:ext uri="{BB962C8B-B14F-4D97-AF65-F5344CB8AC3E}">
        <p14:creationId xmlns:p14="http://schemas.microsoft.com/office/powerpoint/2010/main" val="3657335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CfMm1ZVirzA"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gif"/></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lovereading4kids.co.uk/" TargetMode="Externa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hyperlink" Target="http://readwritethink.or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93863"/>
            <a:ext cx="12192000" cy="2387600"/>
          </a:xfrm>
        </p:spPr>
        <p:txBody>
          <a:bodyPr>
            <a:normAutofit/>
          </a:bodyPr>
          <a:lstStyle/>
          <a:p>
            <a:r>
              <a:rPr lang="en-GB" b="1" dirty="0"/>
              <a:t>Supporting Literacy Skills at Home</a:t>
            </a:r>
          </a:p>
        </p:txBody>
      </p:sp>
      <p:pic>
        <p:nvPicPr>
          <p:cNvPr id="1026" name="Picture 2" descr="Image result for literac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5874" y="0"/>
            <a:ext cx="3168650" cy="266941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literac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4312" y="0"/>
            <a:ext cx="2619375" cy="24991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litera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7562" y="277089"/>
            <a:ext cx="2936875" cy="2392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900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BE64D-5BFE-88BD-6A7A-DECF1F9FECB5}"/>
              </a:ext>
            </a:extLst>
          </p:cNvPr>
          <p:cNvSpPr>
            <a:spLocks noGrp="1"/>
          </p:cNvSpPr>
          <p:nvPr>
            <p:ph type="title"/>
          </p:nvPr>
        </p:nvSpPr>
        <p:spPr>
          <a:xfrm>
            <a:off x="1981200" y="274638"/>
            <a:ext cx="8229600" cy="706090"/>
          </a:xfrm>
        </p:spPr>
        <p:txBody>
          <a:bodyPr/>
          <a:lstStyle/>
          <a:p>
            <a:r>
              <a:rPr lang="en-US" dirty="0"/>
              <a:t>Definitions of Dyslexia</a:t>
            </a:r>
            <a:endParaRPr lang="en-GB" dirty="0"/>
          </a:p>
        </p:txBody>
      </p:sp>
      <p:sp>
        <p:nvSpPr>
          <p:cNvPr id="4" name="Rectangle 3">
            <a:extLst>
              <a:ext uri="{FF2B5EF4-FFF2-40B4-BE49-F238E27FC236}">
                <a16:creationId xmlns:a16="http://schemas.microsoft.com/office/drawing/2014/main" id="{2D24A1D4-3147-7E28-672E-F1B9669EDB0F}"/>
              </a:ext>
            </a:extLst>
          </p:cNvPr>
          <p:cNvSpPr>
            <a:spLocks noGrp="1" noChangeArrowheads="1"/>
          </p:cNvSpPr>
          <p:nvPr>
            <p:ph idx="1"/>
          </p:nvPr>
        </p:nvSpPr>
        <p:spPr>
          <a:xfrm>
            <a:off x="425302" y="1166018"/>
            <a:ext cx="11578856" cy="5266679"/>
          </a:xfrm>
        </p:spPr>
        <p:txBody>
          <a:bodyPr>
            <a:noAutofit/>
          </a:bodyPr>
          <a:lstStyle/>
          <a:p>
            <a:pPr marL="0" indent="0">
              <a:buClr>
                <a:schemeClr val="accent3"/>
              </a:buClr>
              <a:buNone/>
              <a:defRPr/>
            </a:pPr>
            <a:r>
              <a:rPr lang="en-GB" dirty="0"/>
              <a:t>Dyslexia is a learning difficulty that primarily affects the skills involved in </a:t>
            </a:r>
            <a:r>
              <a:rPr lang="en-GB" dirty="0">
                <a:highlight>
                  <a:srgbClr val="FFFF00"/>
                </a:highlight>
              </a:rPr>
              <a:t>accurate</a:t>
            </a:r>
            <a:r>
              <a:rPr lang="en-GB" dirty="0"/>
              <a:t> and </a:t>
            </a:r>
            <a:r>
              <a:rPr lang="en-GB" dirty="0">
                <a:highlight>
                  <a:srgbClr val="FFFF00"/>
                </a:highlight>
              </a:rPr>
              <a:t>fluent word reading </a:t>
            </a:r>
            <a:r>
              <a:rPr lang="en-GB" dirty="0"/>
              <a:t>and </a:t>
            </a:r>
            <a:r>
              <a:rPr lang="en-GB" dirty="0">
                <a:highlight>
                  <a:srgbClr val="FFFF00"/>
                </a:highlight>
              </a:rPr>
              <a:t>spelling</a:t>
            </a:r>
            <a:r>
              <a:rPr lang="en-GB" dirty="0"/>
              <a:t>.</a:t>
            </a:r>
          </a:p>
          <a:p>
            <a:pPr marL="0" indent="0">
              <a:buClr>
                <a:schemeClr val="accent3"/>
              </a:buClr>
              <a:buNone/>
              <a:defRPr/>
            </a:pPr>
            <a:endParaRPr lang="en-GB" sz="1400" dirty="0"/>
          </a:p>
          <a:p>
            <a:pPr marL="365760" indent="-256032">
              <a:buClr>
                <a:schemeClr val="accent3"/>
              </a:buClr>
              <a:buFont typeface="Georgia"/>
              <a:buChar char="•"/>
              <a:defRPr/>
            </a:pPr>
            <a:r>
              <a:rPr lang="en-GB" dirty="0"/>
              <a:t>Characteristic features of dyslexia are difficulties in </a:t>
            </a:r>
            <a:r>
              <a:rPr lang="en-GB" dirty="0">
                <a:highlight>
                  <a:srgbClr val="FFFF00"/>
                </a:highlight>
              </a:rPr>
              <a:t>phonological awareness,</a:t>
            </a:r>
            <a:r>
              <a:rPr lang="en-GB" dirty="0"/>
              <a:t> </a:t>
            </a:r>
            <a:r>
              <a:rPr lang="en-GB" dirty="0">
                <a:highlight>
                  <a:srgbClr val="FFFF00"/>
                </a:highlight>
              </a:rPr>
              <a:t>verbal memory </a:t>
            </a:r>
            <a:r>
              <a:rPr lang="en-GB" dirty="0"/>
              <a:t>and </a:t>
            </a:r>
            <a:r>
              <a:rPr lang="en-GB" dirty="0">
                <a:highlight>
                  <a:srgbClr val="FFFF00"/>
                </a:highlight>
              </a:rPr>
              <a:t>verbal processing speed</a:t>
            </a:r>
            <a:r>
              <a:rPr lang="en-GB" dirty="0"/>
              <a:t>. </a:t>
            </a:r>
          </a:p>
          <a:p>
            <a:pPr marL="365760" indent="-256032">
              <a:buClr>
                <a:schemeClr val="accent3"/>
              </a:buClr>
              <a:buFont typeface="Georgia"/>
              <a:buChar char="•"/>
              <a:defRPr/>
            </a:pPr>
            <a:endParaRPr lang="en-GB" sz="1200" dirty="0"/>
          </a:p>
          <a:p>
            <a:pPr marL="365760" indent="-256032">
              <a:buClr>
                <a:schemeClr val="accent3"/>
              </a:buClr>
              <a:buFont typeface="Georgia"/>
              <a:buChar char="•"/>
              <a:defRPr/>
            </a:pPr>
            <a:r>
              <a:rPr lang="en-GB" dirty="0"/>
              <a:t>Dyslexia occurs across the </a:t>
            </a:r>
            <a:r>
              <a:rPr lang="en-GB" dirty="0">
                <a:highlight>
                  <a:srgbClr val="FFFF00"/>
                </a:highlight>
              </a:rPr>
              <a:t>range of intellectual abilities</a:t>
            </a:r>
            <a:r>
              <a:rPr lang="en-GB" dirty="0"/>
              <a:t>.</a:t>
            </a:r>
          </a:p>
          <a:p>
            <a:pPr marL="109728" indent="0">
              <a:buClr>
                <a:schemeClr val="accent3"/>
              </a:buClr>
              <a:buNone/>
              <a:defRPr/>
            </a:pPr>
            <a:endParaRPr lang="en-GB" sz="1200" dirty="0"/>
          </a:p>
          <a:p>
            <a:pPr marL="365760" indent="-256032">
              <a:buClr>
                <a:schemeClr val="accent3"/>
              </a:buClr>
              <a:buFont typeface="Georgia"/>
              <a:buChar char="•"/>
              <a:defRPr/>
            </a:pPr>
            <a:r>
              <a:rPr lang="en-GB" dirty="0"/>
              <a:t>It is best thought of as a </a:t>
            </a:r>
            <a:r>
              <a:rPr lang="en-GB" dirty="0">
                <a:highlight>
                  <a:srgbClr val="FFFF00"/>
                </a:highlight>
              </a:rPr>
              <a:t>continuum, not a distinct category</a:t>
            </a:r>
            <a:r>
              <a:rPr lang="en-GB" dirty="0"/>
              <a:t>, and there are no clear cut-off points. </a:t>
            </a:r>
          </a:p>
          <a:p>
            <a:pPr marL="109728" indent="0">
              <a:buClr>
                <a:schemeClr val="accent3"/>
              </a:buClr>
              <a:buNone/>
              <a:defRPr/>
            </a:pPr>
            <a:endParaRPr lang="en-GB" sz="1200" dirty="0"/>
          </a:p>
          <a:p>
            <a:pPr marL="365760" indent="-256032">
              <a:buClr>
                <a:schemeClr val="accent3"/>
              </a:buClr>
              <a:buFont typeface="Georgia"/>
              <a:buChar char="•"/>
              <a:defRPr/>
            </a:pPr>
            <a:r>
              <a:rPr lang="en-GB" dirty="0">
                <a:highlight>
                  <a:srgbClr val="FFFF00"/>
                </a:highlight>
              </a:rPr>
              <a:t>Co-occurring difficulties </a:t>
            </a:r>
            <a:r>
              <a:rPr lang="en-GB" dirty="0"/>
              <a:t>may be seen in aspects of language, motor co-ordination, mental calculation, concentration and personal organisation, but these are </a:t>
            </a:r>
            <a:r>
              <a:rPr lang="en-GB" dirty="0">
                <a:highlight>
                  <a:srgbClr val="FFFF00"/>
                </a:highlight>
              </a:rPr>
              <a:t>not, by themselves, markers of dyslexia. </a:t>
            </a:r>
            <a:endParaRPr lang="en-GB" sz="1200" dirty="0"/>
          </a:p>
          <a:p>
            <a:pPr marL="365760" indent="-256032">
              <a:buClr>
                <a:schemeClr val="accent3"/>
              </a:buClr>
              <a:buNone/>
              <a:defRPr/>
            </a:pPr>
            <a:r>
              <a:rPr lang="en-GB" altLang="en-US" sz="2000" dirty="0"/>
              <a:t>	</a:t>
            </a:r>
            <a:endParaRPr lang="en-GB" altLang="en-US" sz="2000" i="1" dirty="0"/>
          </a:p>
        </p:txBody>
      </p:sp>
      <p:pic>
        <p:nvPicPr>
          <p:cNvPr id="5" name="Picture 4" descr="A cartoon of a person scratching his head&#10;&#10;Description automatically generated">
            <a:extLst>
              <a:ext uri="{FF2B5EF4-FFF2-40B4-BE49-F238E27FC236}">
                <a16:creationId xmlns:a16="http://schemas.microsoft.com/office/drawing/2014/main" id="{335DB446-9E3A-BB6F-2953-6EF71281A1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9337" y="180220"/>
            <a:ext cx="1045096" cy="804780"/>
          </a:xfrm>
          <a:prstGeom prst="rect">
            <a:avLst/>
          </a:prstGeom>
        </p:spPr>
      </p:pic>
    </p:spTree>
    <p:extLst>
      <p:ext uri="{BB962C8B-B14F-4D97-AF65-F5344CB8AC3E}">
        <p14:creationId xmlns:p14="http://schemas.microsoft.com/office/powerpoint/2010/main" val="1878822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26366327-EFD8-2AE9-7F08-385CEABDEFC8}"/>
              </a:ext>
            </a:extLst>
          </p:cNvPr>
          <p:cNvSpPr>
            <a:spLocks noGrp="1"/>
          </p:cNvSpPr>
          <p:nvPr>
            <p:ph type="title"/>
          </p:nvPr>
        </p:nvSpPr>
        <p:spPr>
          <a:xfrm>
            <a:off x="1992313" y="260648"/>
            <a:ext cx="8229600" cy="1066800"/>
          </a:xfrm>
        </p:spPr>
        <p:txBody>
          <a:bodyPr/>
          <a:lstStyle/>
          <a:p>
            <a:r>
              <a:rPr lang="en-GB" altLang="en-US" sz="3600" b="1" dirty="0"/>
              <a:t>How does this present</a:t>
            </a:r>
            <a:r>
              <a:rPr lang="en-GB" altLang="en-US" sz="3600" dirty="0"/>
              <a:t>?</a:t>
            </a:r>
          </a:p>
        </p:txBody>
      </p:sp>
      <p:sp>
        <p:nvSpPr>
          <p:cNvPr id="3" name="Content Placeholder 2">
            <a:extLst>
              <a:ext uri="{FF2B5EF4-FFF2-40B4-BE49-F238E27FC236}">
                <a16:creationId xmlns:a16="http://schemas.microsoft.com/office/drawing/2014/main" id="{379C03FA-A94F-76AF-58E5-41F54BE11FE7}"/>
              </a:ext>
            </a:extLst>
          </p:cNvPr>
          <p:cNvSpPr>
            <a:spLocks noGrp="1"/>
          </p:cNvSpPr>
          <p:nvPr>
            <p:ph idx="1"/>
          </p:nvPr>
        </p:nvSpPr>
        <p:spPr>
          <a:xfrm>
            <a:off x="184777" y="1327448"/>
            <a:ext cx="11840645" cy="5337175"/>
          </a:xfrm>
        </p:spPr>
        <p:txBody>
          <a:bodyPr/>
          <a:lstStyle/>
          <a:p>
            <a:pPr marL="109537" indent="0">
              <a:spcAft>
                <a:spcPts val="600"/>
              </a:spcAft>
              <a:buNone/>
              <a:defRPr/>
            </a:pPr>
            <a:r>
              <a:rPr lang="en-GB" sz="2400" dirty="0"/>
              <a:t>Most will have some level of:</a:t>
            </a:r>
          </a:p>
          <a:p>
            <a:pPr marL="617538" indent="-508000">
              <a:spcAft>
                <a:spcPts val="600"/>
              </a:spcAft>
              <a:defRPr/>
            </a:pPr>
            <a:r>
              <a:rPr lang="en-GB" sz="2400" dirty="0"/>
              <a:t>Difficulty with reading, spelling and writing – require intervention/adjustments </a:t>
            </a:r>
          </a:p>
          <a:p>
            <a:pPr marL="617538" indent="-508000">
              <a:spcAft>
                <a:spcPts val="600"/>
              </a:spcAft>
              <a:defRPr/>
            </a:pPr>
            <a:r>
              <a:rPr lang="en-GB" sz="2400" dirty="0"/>
              <a:t>Processing speed difficulty– need extra thinking time</a:t>
            </a:r>
          </a:p>
          <a:p>
            <a:pPr marL="617538" indent="-508000">
              <a:spcAft>
                <a:spcPts val="600"/>
              </a:spcAft>
              <a:defRPr/>
            </a:pPr>
            <a:r>
              <a:rPr lang="en-GB" sz="2400" dirty="0"/>
              <a:t>Memory difficulty:  difficulties with working and sequential memory – require strategies to support memory. </a:t>
            </a:r>
          </a:p>
          <a:p>
            <a:pPr marL="109537" indent="0">
              <a:spcAft>
                <a:spcPts val="600"/>
              </a:spcAft>
              <a:buNone/>
              <a:defRPr/>
            </a:pPr>
            <a:r>
              <a:rPr lang="en-GB" sz="2400" dirty="0"/>
              <a:t>Other areas of difficulty may be:</a:t>
            </a:r>
          </a:p>
          <a:p>
            <a:pPr marL="542925" indent="-433388">
              <a:spcAft>
                <a:spcPts val="600"/>
              </a:spcAft>
              <a:tabLst>
                <a:tab pos="617538" algn="l"/>
              </a:tabLst>
              <a:defRPr/>
            </a:pPr>
            <a:r>
              <a:rPr lang="en-GB" sz="2400" dirty="0"/>
              <a:t>Aspects of co-ordination (left right confusion, clumsy, poor organisation skills )</a:t>
            </a:r>
          </a:p>
          <a:p>
            <a:pPr marL="542925" indent="-433388">
              <a:spcAft>
                <a:spcPts val="600"/>
              </a:spcAft>
              <a:tabLst>
                <a:tab pos="617538" algn="l"/>
              </a:tabLst>
              <a:defRPr/>
            </a:pPr>
            <a:r>
              <a:rPr lang="en-GB" sz="4000" b="1" dirty="0"/>
              <a:t>SELF ESTEEM</a:t>
            </a:r>
            <a:endParaRPr lang="en-GB" sz="4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a:hlinkClick r:id="rId3"/>
            <a:extLst>
              <a:ext uri="{FF2B5EF4-FFF2-40B4-BE49-F238E27FC236}">
                <a16:creationId xmlns:a16="http://schemas.microsoft.com/office/drawing/2014/main" id="{1755177A-7415-F920-DABA-6E1CB8A499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6604" t="26874" r="35242" b="10001"/>
          <a:stretch>
            <a:fillRect/>
          </a:stretch>
        </p:blipFill>
        <p:spPr bwMode="auto">
          <a:xfrm>
            <a:off x="2669973" y="2386051"/>
            <a:ext cx="6708037" cy="4094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B5FCB342-3B6F-D6C8-782A-19B24AB5B77D}"/>
              </a:ext>
            </a:extLst>
          </p:cNvPr>
          <p:cNvSpPr txBox="1"/>
          <p:nvPr/>
        </p:nvSpPr>
        <p:spPr>
          <a:xfrm>
            <a:off x="3467708" y="1206214"/>
            <a:ext cx="5112568" cy="830997"/>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hangingPunct="1">
              <a:defRPr/>
            </a:pPr>
            <a:r>
              <a:rPr lang="en-GB" sz="4800" b="1" dirty="0">
                <a:ln w="11430"/>
                <a:solidFill>
                  <a:srgbClr val="FF3399"/>
                </a:solidFill>
                <a:effectLst>
                  <a:outerShdw blurRad="50800" dist="39000" dir="5460000" algn="tl">
                    <a:srgbClr val="000000">
                      <a:alpha val="38000"/>
                    </a:srgbClr>
                  </a:outerShdw>
                </a:effectLst>
                <a:latin typeface="Arial" charset="0"/>
              </a:rPr>
              <a:t>Sophie’s Story</a:t>
            </a:r>
          </a:p>
        </p:txBody>
      </p:sp>
      <p:pic>
        <p:nvPicPr>
          <p:cNvPr id="2" name="Picture 1">
            <a:extLst>
              <a:ext uri="{FF2B5EF4-FFF2-40B4-BE49-F238E27FC236}">
                <a16:creationId xmlns:a16="http://schemas.microsoft.com/office/drawing/2014/main" id="{3B70AC53-9F8B-129A-E13A-C039EB0653C2}"/>
              </a:ext>
            </a:extLst>
          </p:cNvPr>
          <p:cNvPicPr>
            <a:picLocks noChangeAspect="1"/>
          </p:cNvPicPr>
          <p:nvPr/>
        </p:nvPicPr>
        <p:blipFill>
          <a:blip r:embed="rId5"/>
          <a:stretch>
            <a:fillRect/>
          </a:stretch>
        </p:blipFill>
        <p:spPr>
          <a:xfrm>
            <a:off x="8976321" y="260649"/>
            <a:ext cx="960001" cy="94556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alculator on a notebook">
            <a:extLst>
              <a:ext uri="{FF2B5EF4-FFF2-40B4-BE49-F238E27FC236}">
                <a16:creationId xmlns:a16="http://schemas.microsoft.com/office/drawing/2014/main" id="{A015BE11-90B0-71EF-4B6D-9383482969F1}"/>
              </a:ext>
            </a:extLst>
          </p:cNvPr>
          <p:cNvPicPr>
            <a:picLocks noChangeAspect="1"/>
          </p:cNvPicPr>
          <p:nvPr/>
        </p:nvPicPr>
        <p:blipFill>
          <a:blip r:embed="rId2">
            <a:alphaModFix amt="50000"/>
          </a:blip>
          <a:srcRect t="15709" r="-1" b="-1"/>
          <a:stretch/>
        </p:blipFill>
        <p:spPr>
          <a:xfrm>
            <a:off x="20" y="10"/>
            <a:ext cx="12188930" cy="6857990"/>
          </a:xfrm>
          <a:prstGeom prst="rect">
            <a:avLst/>
          </a:prstGeom>
        </p:spPr>
      </p:pic>
      <p:sp>
        <p:nvSpPr>
          <p:cNvPr id="2" name="Title 1">
            <a:extLst>
              <a:ext uri="{FF2B5EF4-FFF2-40B4-BE49-F238E27FC236}">
                <a16:creationId xmlns:a16="http://schemas.microsoft.com/office/drawing/2014/main" id="{24BD0B60-84B3-7C37-31DB-47C9CE56E4B1}"/>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dirty="0">
                <a:solidFill>
                  <a:schemeClr val="bg1"/>
                </a:solidFill>
              </a:rPr>
              <a:t>Resources to support literacy difficulties</a:t>
            </a:r>
          </a:p>
        </p:txBody>
      </p:sp>
      <p:sp>
        <p:nvSpPr>
          <p:cNvPr id="17"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023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360485" y="175846"/>
            <a:ext cx="11717215" cy="6097954"/>
          </a:xfrm>
          <a:prstGeom prst="cloudCallout">
            <a:avLst>
              <a:gd name="adj1" fmla="val -51758"/>
              <a:gd name="adj2" fmla="val 62367"/>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sz="2800" b="1" dirty="0">
                <a:solidFill>
                  <a:srgbClr val="00B050"/>
                </a:solidFill>
              </a:rPr>
              <a:t>Children who read for pleasure</a:t>
            </a:r>
            <a:r>
              <a:rPr lang="en-GB" sz="2800" dirty="0"/>
              <a:t> </a:t>
            </a:r>
            <a:r>
              <a:rPr lang="en-GB" sz="2800" dirty="0">
                <a:solidFill>
                  <a:schemeClr val="tx1"/>
                </a:solidFill>
              </a:rPr>
              <a:t>make more progress in </a:t>
            </a:r>
            <a:r>
              <a:rPr lang="en-GB" sz="2800" b="1" dirty="0">
                <a:solidFill>
                  <a:srgbClr val="00B050"/>
                </a:solidFill>
              </a:rPr>
              <a:t>maths</a:t>
            </a:r>
            <a:r>
              <a:rPr lang="en-GB" sz="2800" dirty="0"/>
              <a:t>, </a:t>
            </a:r>
            <a:r>
              <a:rPr lang="en-GB" sz="2800" dirty="0">
                <a:solidFill>
                  <a:schemeClr val="tx1"/>
                </a:solidFill>
              </a:rPr>
              <a:t>as well as </a:t>
            </a:r>
            <a:r>
              <a:rPr lang="en-GB" sz="2800" b="1" dirty="0">
                <a:solidFill>
                  <a:srgbClr val="00B050"/>
                </a:solidFill>
              </a:rPr>
              <a:t>vocabulary and spelling</a:t>
            </a:r>
            <a:r>
              <a:rPr lang="en-GB" sz="2800" dirty="0"/>
              <a:t>, </a:t>
            </a:r>
            <a:r>
              <a:rPr lang="en-GB" sz="2800" dirty="0">
                <a:solidFill>
                  <a:schemeClr val="tx1"/>
                </a:solidFill>
              </a:rPr>
              <a:t>between the ages of </a:t>
            </a:r>
            <a:r>
              <a:rPr lang="en-GB" sz="2800" b="1" dirty="0">
                <a:solidFill>
                  <a:srgbClr val="00B050"/>
                </a:solidFill>
              </a:rPr>
              <a:t>10 and 16 </a:t>
            </a:r>
            <a:r>
              <a:rPr lang="en-GB" sz="2800" dirty="0">
                <a:solidFill>
                  <a:schemeClr val="tx1"/>
                </a:solidFill>
              </a:rPr>
              <a:t>than those who rarely read.</a:t>
            </a:r>
          </a:p>
          <a:p>
            <a:pPr algn="ctr">
              <a:lnSpc>
                <a:spcPct val="150000"/>
              </a:lnSpc>
            </a:pPr>
            <a:r>
              <a:rPr lang="en-GB" sz="2800" i="1" dirty="0">
                <a:solidFill>
                  <a:schemeClr val="tx1"/>
                </a:solidFill>
              </a:rPr>
              <a:t>(Institute of Education, University of London, 2013)</a:t>
            </a:r>
            <a:r>
              <a:rPr lang="en-GB" sz="2800" dirty="0">
                <a:solidFill>
                  <a:schemeClr val="tx1"/>
                </a:solidFill>
              </a:rPr>
              <a:t>.</a:t>
            </a:r>
          </a:p>
        </p:txBody>
      </p:sp>
    </p:spTree>
    <p:extLst>
      <p:ext uri="{BB962C8B-B14F-4D97-AF65-F5344CB8AC3E}">
        <p14:creationId xmlns:p14="http://schemas.microsoft.com/office/powerpoint/2010/main" val="435034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715"/>
            <a:ext cx="10515600" cy="791309"/>
          </a:xfrm>
          <a:solidFill>
            <a:schemeClr val="bg1"/>
          </a:solidFill>
          <a:ln>
            <a:solidFill>
              <a:schemeClr val="tx1"/>
            </a:solidFill>
          </a:ln>
        </p:spPr>
        <p:txBody>
          <a:bodyPr/>
          <a:lstStyle/>
          <a:p>
            <a:pPr algn="ctr"/>
            <a:r>
              <a:rPr lang="en-GB" b="1" dirty="0">
                <a:latin typeface="+mn-lt"/>
              </a:rPr>
              <a:t>Practical Strategies</a:t>
            </a:r>
          </a:p>
        </p:txBody>
      </p:sp>
      <p:pic>
        <p:nvPicPr>
          <p:cNvPr id="15" name="Picture 14">
            <a:extLst>
              <a:ext uri="{FF2B5EF4-FFF2-40B4-BE49-F238E27FC236}">
                <a16:creationId xmlns:a16="http://schemas.microsoft.com/office/drawing/2014/main" id="{CA939E73-3B8C-4735-B600-9764AEA3DA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651277">
            <a:off x="247677" y="18741"/>
            <a:ext cx="1181043" cy="1230252"/>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358502587"/>
              </p:ext>
            </p:extLst>
          </p:nvPr>
        </p:nvGraphicFramePr>
        <p:xfrm>
          <a:off x="838199" y="995800"/>
          <a:ext cx="10515600" cy="586220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385072322"/>
                    </a:ext>
                  </a:extLst>
                </a:gridCol>
                <a:gridCol w="3505200">
                  <a:extLst>
                    <a:ext uri="{9D8B030D-6E8A-4147-A177-3AD203B41FA5}">
                      <a16:colId xmlns:a16="http://schemas.microsoft.com/office/drawing/2014/main" val="3358122286"/>
                    </a:ext>
                  </a:extLst>
                </a:gridCol>
                <a:gridCol w="3505200">
                  <a:extLst>
                    <a:ext uri="{9D8B030D-6E8A-4147-A177-3AD203B41FA5}">
                      <a16:colId xmlns:a16="http://schemas.microsoft.com/office/drawing/2014/main" val="1648468262"/>
                    </a:ext>
                  </a:extLst>
                </a:gridCol>
              </a:tblGrid>
              <a:tr h="668219">
                <a:tc>
                  <a:txBody>
                    <a:bodyPr/>
                    <a:lstStyle/>
                    <a:p>
                      <a:pPr algn="l"/>
                      <a:r>
                        <a:rPr lang="en-GB" sz="2800" dirty="0">
                          <a:solidFill>
                            <a:schemeClr val="tx1"/>
                          </a:solidFill>
                          <a:latin typeface="+mn-lt"/>
                        </a:rPr>
                        <a:t>   </a:t>
                      </a:r>
                      <a:r>
                        <a:rPr lang="en-GB" sz="2800" dirty="0">
                          <a:solidFill>
                            <a:srgbClr val="0070C0"/>
                          </a:solidFill>
                          <a:latin typeface="+mn-lt"/>
                        </a:rPr>
                        <a:t>Reading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solidFill>
                            <a:srgbClr val="0070C0"/>
                          </a:solidFill>
                          <a:latin typeface="+mn-lt"/>
                        </a:rPr>
                        <a:t>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FFFF"/>
                    </a:solidFill>
                  </a:tcPr>
                </a:tc>
                <a:tc>
                  <a:txBody>
                    <a:bodyPr/>
                    <a:lstStyle/>
                    <a:p>
                      <a:pPr algn="ctr"/>
                      <a:r>
                        <a:rPr lang="en-GB" sz="2800" dirty="0">
                          <a:solidFill>
                            <a:srgbClr val="0070C0"/>
                          </a:solidFill>
                          <a:latin typeface="+mn-lt"/>
                        </a:rPr>
                        <a:t>Talking</a:t>
                      </a:r>
                      <a:r>
                        <a:rPr lang="en-GB" sz="2800" baseline="0" dirty="0">
                          <a:solidFill>
                            <a:srgbClr val="0070C0"/>
                          </a:solidFill>
                          <a:latin typeface="+mn-lt"/>
                        </a:rPr>
                        <a:t> &amp; Listening</a:t>
                      </a:r>
                      <a:endParaRPr lang="en-GB" sz="2800" dirty="0">
                        <a:solidFill>
                          <a:srgbClr val="0070C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181"/>
                    </a:solidFill>
                  </a:tcPr>
                </a:tc>
                <a:extLst>
                  <a:ext uri="{0D108BD9-81ED-4DB2-BD59-A6C34878D82A}">
                    <a16:rowId xmlns:a16="http://schemas.microsoft.com/office/drawing/2014/main" val="1492507820"/>
                  </a:ext>
                </a:extLst>
              </a:tr>
              <a:tr h="5629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Newspapers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Write for an audience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rowSpan="3">
                  <a:txBody>
                    <a:bodyPr/>
                    <a:lstStyle/>
                    <a:p>
                      <a:endParaRPr lang="en-GB"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1467638"/>
                  </a:ext>
                </a:extLst>
              </a:tr>
              <a:tr h="5629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Dictionaries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Diary, stories, poetry, song lyrics to deal with emotions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270582704"/>
                  </a:ext>
                </a:extLst>
              </a:tr>
              <a:tr h="4821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Subject specific books/magazines/blogs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Proof-reading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681782799"/>
                  </a:ext>
                </a:extLst>
              </a:tr>
              <a:tr h="5629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Reading to younger siblings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Find new words in reading; use new words in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Audiobooks; radio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580013730"/>
                  </a:ext>
                </a:extLst>
              </a:tr>
              <a:tr h="5629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Read together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Positive feedback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Verbal summarising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551598391"/>
                  </a:ext>
                </a:extLst>
              </a:tr>
              <a:tr h="5629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Computer homepage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rowSpan="3">
                  <a:txBody>
                    <a:bodyPr/>
                    <a:lstStyle/>
                    <a:p>
                      <a:endParaRPr lang="en-GB"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Let your child teach you something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634315882"/>
                  </a:ext>
                </a:extLst>
              </a:tr>
              <a:tr h="5629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Question sources of information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TV adverts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60316339"/>
                  </a:ext>
                </a:extLst>
              </a:tr>
              <a:tr h="5629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All reading is good reading!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News &amp; current affairs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503116126"/>
                  </a:ext>
                </a:extLst>
              </a:tr>
            </a:tbl>
          </a:graphicData>
        </a:graphic>
      </p:graphicFrame>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1413" y="1813576"/>
            <a:ext cx="1206683" cy="120668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5431" y="5076661"/>
            <a:ext cx="1141137" cy="1171567"/>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07767" y="2279516"/>
            <a:ext cx="1729154" cy="773604"/>
          </a:xfrm>
          <a:prstGeom prst="rect">
            <a:avLst/>
          </a:prstGeom>
        </p:spPr>
      </p:pic>
    </p:spTree>
    <p:extLst>
      <p:ext uri="{BB962C8B-B14F-4D97-AF65-F5344CB8AC3E}">
        <p14:creationId xmlns:p14="http://schemas.microsoft.com/office/powerpoint/2010/main" val="2327356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4C110-FBA0-E9B4-8BFA-22DBFEFAB95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7734C7C-CD2D-CD68-D25B-D3B748C48C2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02AA5567-1239-BCD8-814D-8BFE5E74C08A}"/>
              </a:ext>
            </a:extLst>
          </p:cNvPr>
          <p:cNvPicPr>
            <a:picLocks noChangeAspect="1"/>
          </p:cNvPicPr>
          <p:nvPr/>
        </p:nvPicPr>
        <p:blipFill>
          <a:blip r:embed="rId2"/>
          <a:stretch>
            <a:fillRect/>
          </a:stretch>
        </p:blipFill>
        <p:spPr>
          <a:xfrm>
            <a:off x="1511070" y="0"/>
            <a:ext cx="9169860" cy="6858000"/>
          </a:xfrm>
          <a:prstGeom prst="rect">
            <a:avLst/>
          </a:prstGeom>
        </p:spPr>
      </p:pic>
    </p:spTree>
    <p:extLst>
      <p:ext uri="{BB962C8B-B14F-4D97-AF65-F5344CB8AC3E}">
        <p14:creationId xmlns:p14="http://schemas.microsoft.com/office/powerpoint/2010/main" val="1415580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itchFamily="66" charset="0"/>
              </a:rPr>
              <a:t>                </a:t>
            </a:r>
            <a:r>
              <a:rPr lang="en-GB" b="1" dirty="0">
                <a:latin typeface="+mn-lt"/>
              </a:rPr>
              <a:t>Reading with your child</a:t>
            </a:r>
          </a:p>
        </p:txBody>
      </p:sp>
      <p:sp>
        <p:nvSpPr>
          <p:cNvPr id="3" name="Content Placeholder 2"/>
          <p:cNvSpPr>
            <a:spLocks noGrp="1"/>
          </p:cNvSpPr>
          <p:nvPr>
            <p:ph sz="quarter" idx="1"/>
          </p:nvPr>
        </p:nvSpPr>
        <p:spPr>
          <a:xfrm>
            <a:off x="609600" y="1785926"/>
            <a:ext cx="11417300" cy="4868874"/>
          </a:xfrm>
        </p:spPr>
        <p:txBody>
          <a:bodyPr>
            <a:normAutofit/>
          </a:bodyPr>
          <a:lstStyle/>
          <a:p>
            <a:pPr algn="just">
              <a:spcBef>
                <a:spcPts val="0"/>
              </a:spcBef>
            </a:pPr>
            <a:r>
              <a:rPr lang="en-GB" dirty="0"/>
              <a:t>Research has shown that reading aloud to children of all ages helps them to develop their writing skills. This is because it helps pupils to develop their knowledge of language and story structure. </a:t>
            </a:r>
          </a:p>
          <a:p>
            <a:pPr algn="just">
              <a:spcBef>
                <a:spcPts val="0"/>
              </a:spcBef>
            </a:pPr>
            <a:endParaRPr lang="en-GB" dirty="0"/>
          </a:p>
          <a:p>
            <a:pPr algn="just">
              <a:spcBef>
                <a:spcPts val="0"/>
              </a:spcBef>
            </a:pPr>
            <a:endParaRPr lang="en-GB" dirty="0"/>
          </a:p>
          <a:p>
            <a:pPr algn="just">
              <a:spcBef>
                <a:spcPts val="0"/>
              </a:spcBef>
            </a:pPr>
            <a:r>
              <a:rPr lang="en-GB" dirty="0"/>
              <a:t>It also provides them with a greater range of ideas which they can use in their own writing, and gives them access to texts that may be too complex for them to read alone. </a:t>
            </a:r>
          </a:p>
        </p:txBody>
      </p:sp>
      <p:pic>
        <p:nvPicPr>
          <p:cNvPr id="15364" name="Picture 4" descr="http://www.cliparthut.com/clip-arts/872/teacher-clip-art-872384.gif"/>
          <p:cNvPicPr>
            <a:picLocks noChangeAspect="1" noChangeArrowheads="1"/>
          </p:cNvPicPr>
          <p:nvPr/>
        </p:nvPicPr>
        <p:blipFill>
          <a:blip r:embed="rId2"/>
          <a:srcRect/>
          <a:stretch>
            <a:fillRect/>
          </a:stretch>
        </p:blipFill>
        <p:spPr bwMode="auto">
          <a:xfrm>
            <a:off x="268259" y="0"/>
            <a:ext cx="1886541" cy="1785926"/>
          </a:xfrm>
          <a:prstGeom prst="rect">
            <a:avLst/>
          </a:prstGeom>
          <a:noFill/>
        </p:spPr>
      </p:pic>
    </p:spTree>
    <p:extLst>
      <p:ext uri="{BB962C8B-B14F-4D97-AF65-F5344CB8AC3E}">
        <p14:creationId xmlns:p14="http://schemas.microsoft.com/office/powerpoint/2010/main" val="440332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9500" y="365123"/>
            <a:ext cx="10515600" cy="1325563"/>
          </a:xfrm>
        </p:spPr>
        <p:txBody>
          <a:bodyPr/>
          <a:lstStyle/>
          <a:p>
            <a:r>
              <a:rPr lang="en-GB" dirty="0">
                <a:latin typeface="Comic Sans MS" pitchFamily="66" charset="0"/>
              </a:rPr>
              <a:t>   </a:t>
            </a:r>
            <a:r>
              <a:rPr lang="en-GB" b="1" dirty="0">
                <a:latin typeface="+mn-lt"/>
              </a:rPr>
              <a:t>Fostering a love of reading</a:t>
            </a:r>
          </a:p>
        </p:txBody>
      </p:sp>
      <p:sp>
        <p:nvSpPr>
          <p:cNvPr id="3" name="Content Placeholder 2"/>
          <p:cNvSpPr>
            <a:spLocks noGrp="1"/>
          </p:cNvSpPr>
          <p:nvPr>
            <p:ph sz="quarter" idx="1"/>
          </p:nvPr>
        </p:nvSpPr>
        <p:spPr>
          <a:xfrm>
            <a:off x="520700" y="1825625"/>
            <a:ext cx="11455400" cy="5032375"/>
          </a:xfrm>
        </p:spPr>
        <p:txBody>
          <a:bodyPr>
            <a:normAutofit/>
          </a:bodyPr>
          <a:lstStyle/>
          <a:p>
            <a:r>
              <a:rPr lang="en-GB" dirty="0"/>
              <a:t>It is also valuable for children to see adults enjoying reading themselves. Showing your child that you enjoy reading a book or newspaper yourself can help them to see the purpose of reading, and encourage them to become a reader.</a:t>
            </a:r>
          </a:p>
          <a:p>
            <a:r>
              <a:rPr lang="en-GB" dirty="0"/>
              <a:t>Other ways to engage children as readers include listening to audio books, visiting the library or a book shop to choose their own texts and sharing books with their siblings. </a:t>
            </a:r>
          </a:p>
          <a:p>
            <a:r>
              <a:rPr lang="en-GB" dirty="0"/>
              <a:t>Reading should never be a chore. Helping your child to develop a love of reading now will help them to develop as independent readers as they get older.</a:t>
            </a:r>
          </a:p>
        </p:txBody>
      </p:sp>
      <p:pic>
        <p:nvPicPr>
          <p:cNvPr id="14340" name="Picture 4" descr="http://www.clipartbest.com/cliparts/yTo/e9L/yToe9Lejc.png"/>
          <p:cNvPicPr>
            <a:picLocks noChangeAspect="1" noChangeArrowheads="1"/>
          </p:cNvPicPr>
          <p:nvPr/>
        </p:nvPicPr>
        <p:blipFill>
          <a:blip r:embed="rId2" cstate="print"/>
          <a:srcRect/>
          <a:stretch>
            <a:fillRect/>
          </a:stretch>
        </p:blipFill>
        <p:spPr bwMode="auto">
          <a:xfrm>
            <a:off x="88900" y="236146"/>
            <a:ext cx="2143108" cy="1583519"/>
          </a:xfrm>
          <a:prstGeom prst="rect">
            <a:avLst/>
          </a:prstGeom>
          <a:noFill/>
        </p:spPr>
      </p:pic>
    </p:spTree>
    <p:extLst>
      <p:ext uri="{BB962C8B-B14F-4D97-AF65-F5344CB8AC3E}">
        <p14:creationId xmlns:p14="http://schemas.microsoft.com/office/powerpoint/2010/main" val="2608403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Image result for readwritethin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51697" y="3523222"/>
            <a:ext cx="4662485" cy="466248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1983"/>
            <a:ext cx="10515600" cy="1325563"/>
          </a:xfrm>
        </p:spPr>
        <p:txBody>
          <a:bodyPr>
            <a:normAutofit/>
          </a:bodyPr>
          <a:lstStyle/>
          <a:p>
            <a:pPr algn="ctr"/>
            <a:r>
              <a:rPr lang="en-GB" sz="4800" b="1" dirty="0"/>
              <a:t>Useful Websites and Apps</a:t>
            </a:r>
          </a:p>
        </p:txBody>
      </p:sp>
      <p:sp>
        <p:nvSpPr>
          <p:cNvPr id="3" name="Content Placeholder 2"/>
          <p:cNvSpPr>
            <a:spLocks noGrp="1"/>
          </p:cNvSpPr>
          <p:nvPr>
            <p:ph idx="1"/>
          </p:nvPr>
        </p:nvSpPr>
        <p:spPr>
          <a:xfrm>
            <a:off x="1" y="1431924"/>
            <a:ext cx="6772274" cy="5426076"/>
          </a:xfrm>
        </p:spPr>
        <p:txBody>
          <a:bodyPr>
            <a:normAutofit fontScale="92500" lnSpcReduction="20000"/>
          </a:bodyPr>
          <a:lstStyle/>
          <a:p>
            <a:r>
              <a:rPr lang="en-GB" dirty="0"/>
              <a:t>The Scottish Book Trust has just launched the </a:t>
            </a:r>
            <a:r>
              <a:rPr lang="en-GB" b="1" dirty="0" err="1">
                <a:solidFill>
                  <a:schemeClr val="accent1">
                    <a:lumMod val="75000"/>
                  </a:schemeClr>
                </a:solidFill>
              </a:rPr>
              <a:t>Bookzilla</a:t>
            </a:r>
            <a:r>
              <a:rPr lang="en-GB" b="1" dirty="0">
                <a:solidFill>
                  <a:schemeClr val="accent1">
                    <a:lumMod val="75000"/>
                  </a:schemeClr>
                </a:solidFill>
              </a:rPr>
              <a:t> app</a:t>
            </a:r>
            <a:r>
              <a:rPr lang="en-GB" dirty="0"/>
              <a:t>, which encourages pupils to read for pleasure. Young people can receive tailored book recommendations, see what's popular among their classmates and challenge themselves to try something new with a reading dare. </a:t>
            </a:r>
          </a:p>
          <a:p>
            <a:pPr marL="0" indent="0">
              <a:buNone/>
            </a:pPr>
            <a:endParaRPr lang="en-GB" dirty="0"/>
          </a:p>
          <a:p>
            <a:r>
              <a:rPr lang="en-GB" b="1" dirty="0">
                <a:hlinkClick r:id="rId3"/>
              </a:rPr>
              <a:t>http://lovereading4kids.co.uk</a:t>
            </a:r>
            <a:r>
              <a:rPr lang="en-GB" b="1" dirty="0"/>
              <a:t> </a:t>
            </a:r>
            <a:r>
              <a:rPr lang="en-GB" dirty="0"/>
              <a:t>is a fantastic website, where you can download the first chapter of thousands and thousands of books for free – a great way of helping your child find what they’re interested in.</a:t>
            </a:r>
          </a:p>
          <a:p>
            <a:endParaRPr lang="en-GB" dirty="0"/>
          </a:p>
          <a:p>
            <a:r>
              <a:rPr lang="en-GB" b="1" dirty="0">
                <a:hlinkClick r:id="rId4"/>
              </a:rPr>
              <a:t>http://readwritethink.org</a:t>
            </a:r>
            <a:r>
              <a:rPr lang="en-GB" b="1" dirty="0"/>
              <a:t> </a:t>
            </a:r>
            <a:r>
              <a:rPr lang="en-GB" dirty="0"/>
              <a:t>has lots of resources for parents to help develop literacy at home, such as games, tips and fun projects.</a:t>
            </a:r>
          </a:p>
        </p:txBody>
      </p:sp>
      <p:pic>
        <p:nvPicPr>
          <p:cNvPr id="1026" name="Picture 2" descr="Screenshot of the Bookzila app on a phone scre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04903" y="1450145"/>
            <a:ext cx="4156075" cy="182347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Image result for love reading 4 kids"/>
          <p:cNvSpPr>
            <a:spLocks noChangeAspect="1" noChangeArrowheads="1"/>
          </p:cNvSpPr>
          <p:nvPr/>
        </p:nvSpPr>
        <p:spPr bwMode="auto">
          <a:xfrm>
            <a:off x="209550" y="30162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6"/>
          <a:stretch>
            <a:fillRect/>
          </a:stretch>
        </p:blipFill>
        <p:spPr>
          <a:xfrm>
            <a:off x="6846882" y="3828022"/>
            <a:ext cx="5067300" cy="904875"/>
          </a:xfrm>
          <a:prstGeom prst="rect">
            <a:avLst/>
          </a:prstGeom>
        </p:spPr>
      </p:pic>
    </p:spTree>
    <p:extLst>
      <p:ext uri="{BB962C8B-B14F-4D97-AF65-F5344CB8AC3E}">
        <p14:creationId xmlns:p14="http://schemas.microsoft.com/office/powerpoint/2010/main" val="1997615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D689B7-E9CE-B4A0-744D-EA3BB0FDCD28}"/>
              </a:ext>
            </a:extLst>
          </p:cNvPr>
          <p:cNvSpPr>
            <a:spLocks noGrp="1"/>
          </p:cNvSpPr>
          <p:nvPr>
            <p:ph type="title"/>
          </p:nvPr>
        </p:nvSpPr>
        <p:spPr>
          <a:xfrm>
            <a:off x="6427032" y="417384"/>
            <a:ext cx="4805996" cy="1297115"/>
          </a:xfrm>
        </p:spPr>
        <p:txBody>
          <a:bodyPr vert="horz" lIns="91440" tIns="45720" rIns="91440" bIns="45720" rtlCol="0" anchor="t">
            <a:normAutofit/>
          </a:bodyPr>
          <a:lstStyle/>
          <a:p>
            <a:r>
              <a:rPr lang="en-US" sz="4000" kern="1200" dirty="0">
                <a:solidFill>
                  <a:schemeClr val="tx2"/>
                </a:solidFill>
                <a:latin typeface="+mj-lt"/>
                <a:ea typeface="+mj-ea"/>
                <a:cs typeface="+mj-cs"/>
              </a:rPr>
              <a:t>Any questions</a:t>
            </a:r>
          </a:p>
        </p:txBody>
      </p:sp>
      <p:sp>
        <p:nvSpPr>
          <p:cNvPr id="3" name="Content Placeholder 2">
            <a:extLst>
              <a:ext uri="{FF2B5EF4-FFF2-40B4-BE49-F238E27FC236}">
                <a16:creationId xmlns:a16="http://schemas.microsoft.com/office/drawing/2014/main" id="{DB9EA5C3-7BF6-B7B5-B82F-06AF373B2926}"/>
              </a:ext>
            </a:extLst>
          </p:cNvPr>
          <p:cNvSpPr>
            <a:spLocks noGrp="1"/>
          </p:cNvSpPr>
          <p:nvPr>
            <p:ph idx="1"/>
          </p:nvPr>
        </p:nvSpPr>
        <p:spPr>
          <a:xfrm>
            <a:off x="6426727" y="1065941"/>
            <a:ext cx="4805691" cy="838831"/>
          </a:xfrm>
        </p:spPr>
        <p:txBody>
          <a:bodyPr vert="horz" lIns="91440" tIns="45720" rIns="91440" bIns="45720" rtlCol="0" anchor="b">
            <a:normAutofit/>
          </a:bodyPr>
          <a:lstStyle/>
          <a:p>
            <a:pPr marL="0" indent="0">
              <a:buNone/>
            </a:pPr>
            <a:r>
              <a:rPr lang="en-US" sz="2000" kern="1200" dirty="0">
                <a:solidFill>
                  <a:schemeClr val="tx2"/>
                </a:solidFill>
                <a:latin typeface="+mn-lt"/>
                <a:ea typeface="+mn-ea"/>
                <a:cs typeface="+mn-cs"/>
              </a:rPr>
              <a:t>Please complete the questionnaire using the QR code</a:t>
            </a:r>
          </a:p>
        </p:txBody>
      </p:sp>
      <p:pic>
        <p:nvPicPr>
          <p:cNvPr id="7" name="Graphic 6" descr="Help">
            <a:extLst>
              <a:ext uri="{FF2B5EF4-FFF2-40B4-BE49-F238E27FC236}">
                <a16:creationId xmlns:a16="http://schemas.microsoft.com/office/drawing/2014/main" id="{CEDEE072-7F5D-8015-A1DE-EE0BD90AFBA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a:extLst>
              <a:ext uri="{FF2B5EF4-FFF2-40B4-BE49-F238E27FC236}">
                <a16:creationId xmlns:a16="http://schemas.microsoft.com/office/drawing/2014/main" id="{E66D6D09-197C-3B7B-0F59-85223580E133}"/>
              </a:ext>
            </a:extLst>
          </p:cNvPr>
          <p:cNvPicPr>
            <a:picLocks noChangeAspect="1"/>
          </p:cNvPicPr>
          <p:nvPr/>
        </p:nvPicPr>
        <p:blipFill>
          <a:blip r:embed="rId4"/>
          <a:stretch>
            <a:fillRect/>
          </a:stretch>
        </p:blipFill>
        <p:spPr>
          <a:xfrm>
            <a:off x="7237747" y="2131883"/>
            <a:ext cx="3530667" cy="3552195"/>
          </a:xfrm>
          <a:prstGeom prst="rect">
            <a:avLst/>
          </a:prstGeom>
        </p:spPr>
      </p:pic>
    </p:spTree>
    <p:extLst>
      <p:ext uri="{BB962C8B-B14F-4D97-AF65-F5344CB8AC3E}">
        <p14:creationId xmlns:p14="http://schemas.microsoft.com/office/powerpoint/2010/main" val="21565485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E4D10893E964C4F9642E8A123C7A80E" ma:contentTypeVersion="18" ma:contentTypeDescription="Create a new document." ma:contentTypeScope="" ma:versionID="0a8aa071ddef4f51900c4bab48ad3ffc">
  <xsd:schema xmlns:xsd="http://www.w3.org/2001/XMLSchema" xmlns:xs="http://www.w3.org/2001/XMLSchema" xmlns:p="http://schemas.microsoft.com/office/2006/metadata/properties" xmlns:ns2="443acf87-31f7-41b1-8158-a5f5a369d099" xmlns:ns3="d5063a69-e4da-4234-9ab7-aa2279d446b1" targetNamespace="http://schemas.microsoft.com/office/2006/metadata/properties" ma:root="true" ma:fieldsID="30735307e55b3bf21f8791d3924abf4f" ns2:_="" ns3:_="">
    <xsd:import namespace="443acf87-31f7-41b1-8158-a5f5a369d099"/>
    <xsd:import namespace="d5063a69-e4da-4234-9ab7-aa2279d446b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3acf87-31f7-41b1-8158-a5f5a369d0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14d7b24-c812-4ab9-97de-b36a7f2967c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Location" ma:index="24" nillable="true" ma:displayName="Location" ma:descrip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5063a69-e4da-4234-9ab7-aa2279d446b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b1e1b3f-772f-440b-bbb4-dc663e08d98b}" ma:internalName="TaxCatchAll" ma:showField="CatchAllData" ma:web="d5063a69-e4da-4234-9ab7-aa2279d446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43acf87-31f7-41b1-8158-a5f5a369d099">
      <Terms xmlns="http://schemas.microsoft.com/office/infopath/2007/PartnerControls"/>
    </lcf76f155ced4ddcb4097134ff3c332f>
    <TaxCatchAll xmlns="d5063a69-e4da-4234-9ab7-aa2279d446b1" xsi:nil="true"/>
  </documentManagement>
</p:properties>
</file>

<file path=customXml/itemProps1.xml><?xml version="1.0" encoding="utf-8"?>
<ds:datastoreItem xmlns:ds="http://schemas.openxmlformats.org/officeDocument/2006/customXml" ds:itemID="{8000C000-55D0-4DA7-8398-76E599B51D7A}">
  <ds:schemaRefs>
    <ds:schemaRef ds:uri="http://schemas.microsoft.com/sharepoint/v3/contenttype/forms"/>
  </ds:schemaRefs>
</ds:datastoreItem>
</file>

<file path=customXml/itemProps2.xml><?xml version="1.0" encoding="utf-8"?>
<ds:datastoreItem xmlns:ds="http://schemas.openxmlformats.org/officeDocument/2006/customXml" ds:itemID="{FC5E927C-7AE9-4CA6-8F10-73567D1D01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3acf87-31f7-41b1-8158-a5f5a369d099"/>
    <ds:schemaRef ds:uri="d5063a69-e4da-4234-9ab7-aa2279d446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98974BF-E91D-49CA-9CAC-9FEA3F156EA3}">
  <ds:schemaRefs>
    <ds:schemaRef ds:uri="http://schemas.microsoft.com/office/2006/metadata/properties"/>
    <ds:schemaRef ds:uri="http://schemas.microsoft.com/office/infopath/2007/PartnerControls"/>
    <ds:schemaRef ds:uri="443acf87-31f7-41b1-8158-a5f5a369d099"/>
    <ds:schemaRef ds:uri="d5063a69-e4da-4234-9ab7-aa2279d446b1"/>
  </ds:schemaRefs>
</ds:datastoreItem>
</file>

<file path=docProps/app.xml><?xml version="1.0" encoding="utf-8"?>
<Properties xmlns="http://schemas.openxmlformats.org/officeDocument/2006/extended-properties" xmlns:vt="http://schemas.openxmlformats.org/officeDocument/2006/docPropsVTypes">
  <TotalTime>552</TotalTime>
  <Words>630</Words>
  <Application>Microsoft Office PowerPoint</Application>
  <PresentationFormat>Widescreen</PresentationFormat>
  <Paragraphs>67</Paragraphs>
  <Slides>12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Comic Sans MS</vt:lpstr>
      <vt:lpstr>Georgia</vt:lpstr>
      <vt:lpstr>Office Theme</vt:lpstr>
      <vt:lpstr>Supporting Literacy Skills at Home</vt:lpstr>
      <vt:lpstr>Definitions of Dyslexia</vt:lpstr>
      <vt:lpstr>How does this present?</vt:lpstr>
      <vt:lpstr>PowerPoint Presentation</vt:lpstr>
      <vt:lpstr>Resources to support literacy difficulties</vt:lpstr>
      <vt:lpstr>PowerPoint Presentation</vt:lpstr>
      <vt:lpstr>Practical Strategies</vt:lpstr>
      <vt:lpstr>PowerPoint Presentation</vt:lpstr>
      <vt:lpstr>                Reading with your child</vt:lpstr>
      <vt:lpstr>   Fostering a love of reading</vt:lpstr>
      <vt:lpstr>Useful Websites and Apps</vt:lpstr>
      <vt:lpstr>Any questions</vt:lpstr>
    </vt:vector>
  </TitlesOfParts>
  <Company>City of Edinburgh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Jill Nitsche</dc:creator>
  <cp:lastModifiedBy>Catherine Jordan</cp:lastModifiedBy>
  <cp:revision>13</cp:revision>
  <dcterms:created xsi:type="dcterms:W3CDTF">2019-09-02T12:00:51Z</dcterms:created>
  <dcterms:modified xsi:type="dcterms:W3CDTF">2024-11-14T08:53:41Z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0x0101001E4D10893E964C4F9642E8A123C7A80E</vt:lpwstr>
  </property>
  <property fmtid="{D5CDD505-2E9C-101B-9397-08002B2CF9AE}" pid="3" name="MediaServiceImageTags">
    <vt:lpwstr/>
  </property>
</Properties>
</file>