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261" r:id="rId4"/>
    <p:sldId id="262" r:id="rId5"/>
    <p:sldId id="263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3F339F-2A0F-45B8-9020-6AB232C5F2FA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862E00-02F7-468E-BF4B-4CF759A1B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106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862E00-02F7-468E-BF4B-4CF759A1B7E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207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862E00-02F7-468E-BF4B-4CF759A1B7E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2076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862E00-02F7-468E-BF4B-4CF759A1B7E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207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862E00-02F7-468E-BF4B-4CF759A1B7E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2076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862E00-02F7-468E-BF4B-4CF759A1B7E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2076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862E00-02F7-468E-BF4B-4CF759A1B7E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207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/>
            </a:gs>
            <a:gs pos="92000">
              <a:schemeClr val="accent1">
                <a:lumMod val="20000"/>
                <a:lumOff val="80000"/>
              </a:schemeClr>
            </a:gs>
            <a:gs pos="9000">
              <a:schemeClr val="accent1">
                <a:lumMod val="20000"/>
                <a:lumOff val="80000"/>
              </a:schemeClr>
            </a:gs>
            <a:gs pos="100000">
              <a:schemeClr val="accent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4.jpeg"/><Relationship Id="rId10" Type="http://schemas.openxmlformats.org/officeDocument/2006/relationships/image" Target="../media/image8.png"/><Relationship Id="rId4" Type="http://schemas.openxmlformats.org/officeDocument/2006/relationships/image" Target="../media/image3.jpe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8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01067" y="2743200"/>
            <a:ext cx="65357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28575" cmpd="sng">
                  <a:solidFill>
                    <a:schemeClr val="accent6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Kristen ITC" panose="03050502040202030202" pitchFamily="66" charset="0"/>
                <a:cs typeface="Lao UI" panose="020B0502040204020203" pitchFamily="34" charset="0"/>
              </a:rPr>
              <a:t>Angles in Polygons</a:t>
            </a:r>
            <a:endParaRPr lang="en-US" sz="5400" b="1" cap="none" spc="50" dirty="0">
              <a:ln w="28575" cmpd="sng">
                <a:solidFill>
                  <a:schemeClr val="accent6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Kristen ITC" panose="03050502040202030202" pitchFamily="66" charset="0"/>
              <a:cs typeface="Lao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88" t="56891" r="18688" b="30700"/>
          <a:stretch/>
        </p:blipFill>
        <p:spPr bwMode="auto">
          <a:xfrm>
            <a:off x="1981199" y="3657600"/>
            <a:ext cx="5511933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5" t="53911" r="63454" b="27681"/>
          <a:stretch/>
        </p:blipFill>
        <p:spPr bwMode="auto">
          <a:xfrm>
            <a:off x="457200" y="228600"/>
            <a:ext cx="3873072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32" t="59055" r="39501" b="22537"/>
          <a:stretch/>
        </p:blipFill>
        <p:spPr bwMode="auto">
          <a:xfrm>
            <a:off x="4945711" y="228600"/>
            <a:ext cx="353038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88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Angles in Polygons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Today we will be looking at angles in polygons, more specifically, ‘regular’ polygons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A regular polygon is a polygon where all the sides are the same length, and all the angles are also equal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For example, an equilateral triangle and a square are regular polygons</a:t>
            </a: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Make sure you read questions as if you are told a polygon is regular, it is very helpful!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4" name="Isosceles Triangle 3"/>
          <p:cNvSpPr>
            <a:spLocks noChangeAspect="1"/>
          </p:cNvSpPr>
          <p:nvPr/>
        </p:nvSpPr>
        <p:spPr>
          <a:xfrm>
            <a:off x="3048000" y="3886200"/>
            <a:ext cx="1502664" cy="1295400"/>
          </a:xfrm>
          <a:prstGeom prst="triangle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>
            <a:spLocks noChangeAspect="1"/>
          </p:cNvSpPr>
          <p:nvPr/>
        </p:nvSpPr>
        <p:spPr>
          <a:xfrm>
            <a:off x="5410200" y="3886200"/>
            <a:ext cx="1295400" cy="1295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6019800" y="3810000"/>
            <a:ext cx="0" cy="152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810000" y="5105400"/>
            <a:ext cx="0" cy="152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019800" y="5105400"/>
            <a:ext cx="0" cy="152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5400000">
            <a:off x="6705600" y="4419600"/>
            <a:ext cx="0" cy="152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5400000">
            <a:off x="5410200" y="4419600"/>
            <a:ext cx="0" cy="152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352800" y="4419600"/>
            <a:ext cx="152400" cy="152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4038600" y="4419600"/>
            <a:ext cx="152400" cy="152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c 14"/>
          <p:cNvSpPr/>
          <p:nvPr/>
        </p:nvSpPr>
        <p:spPr>
          <a:xfrm>
            <a:off x="4267200" y="4800600"/>
            <a:ext cx="914400" cy="914400"/>
          </a:xfrm>
          <a:prstGeom prst="arc">
            <a:avLst>
              <a:gd name="adj1" fmla="val 11482319"/>
              <a:gd name="adj2" fmla="val 1355087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Arc 15"/>
          <p:cNvSpPr/>
          <p:nvPr/>
        </p:nvSpPr>
        <p:spPr>
          <a:xfrm>
            <a:off x="2362200" y="4800600"/>
            <a:ext cx="914400" cy="914400"/>
          </a:xfrm>
          <a:prstGeom prst="arc">
            <a:avLst>
              <a:gd name="adj1" fmla="val 19205129"/>
              <a:gd name="adj2" fmla="val 2084494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Arc 16"/>
          <p:cNvSpPr/>
          <p:nvPr/>
        </p:nvSpPr>
        <p:spPr>
          <a:xfrm>
            <a:off x="3352800" y="3200400"/>
            <a:ext cx="914400" cy="914400"/>
          </a:xfrm>
          <a:prstGeom prst="arc">
            <a:avLst>
              <a:gd name="adj1" fmla="val 4710195"/>
              <a:gd name="adj2" fmla="val 639940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5410200" y="3886200"/>
            <a:ext cx="152400" cy="1524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6553200" y="3886200"/>
            <a:ext cx="152400" cy="1524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5410200" y="5029200"/>
            <a:ext cx="152400" cy="1524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6553200" y="5029200"/>
            <a:ext cx="152400" cy="1524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3581400" y="4114800"/>
            <a:ext cx="43633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b="1" dirty="0" smtClean="0">
                <a:latin typeface="Comic Sans MS" panose="030F0702030302020204" pitchFamily="66" charset="0"/>
              </a:rPr>
              <a:t>60˚</a:t>
            </a:r>
            <a:endParaRPr lang="en-US" sz="1100" b="1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00400" y="4876800"/>
            <a:ext cx="43633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b="1" dirty="0" smtClean="0">
                <a:latin typeface="Comic Sans MS" panose="030F0702030302020204" pitchFamily="66" charset="0"/>
              </a:rPr>
              <a:t>60˚</a:t>
            </a:r>
            <a:endParaRPr lang="en-US" sz="1100" b="1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62400" y="4876800"/>
            <a:ext cx="43633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b="1" dirty="0" smtClean="0">
                <a:latin typeface="Comic Sans MS" panose="030F0702030302020204" pitchFamily="66" charset="0"/>
              </a:rPr>
              <a:t>60˚</a:t>
            </a:r>
            <a:endParaRPr lang="en-US" sz="1100" b="1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86400" y="4038600"/>
            <a:ext cx="43633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b="1" dirty="0" smtClean="0">
                <a:latin typeface="Comic Sans MS" panose="030F0702030302020204" pitchFamily="66" charset="0"/>
              </a:rPr>
              <a:t>90˚</a:t>
            </a:r>
            <a:endParaRPr lang="en-US" sz="1100" b="1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86400" y="4800600"/>
            <a:ext cx="43633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b="1" dirty="0" smtClean="0">
                <a:latin typeface="Comic Sans MS" panose="030F0702030302020204" pitchFamily="66" charset="0"/>
              </a:rPr>
              <a:t>90˚</a:t>
            </a:r>
            <a:endParaRPr lang="en-US" sz="1100" b="1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172200" y="4038600"/>
            <a:ext cx="43633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b="1" dirty="0" smtClean="0">
                <a:latin typeface="Comic Sans MS" panose="030F0702030302020204" pitchFamily="66" charset="0"/>
              </a:rPr>
              <a:t>90˚</a:t>
            </a:r>
            <a:endParaRPr lang="en-US" sz="1100" b="1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72200" y="4800600"/>
            <a:ext cx="43633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b="1" dirty="0" smtClean="0">
                <a:latin typeface="Comic Sans MS" panose="030F0702030302020204" pitchFamily="66" charset="0"/>
              </a:rPr>
              <a:t>90˚</a:t>
            </a:r>
            <a:endParaRPr lang="en-US" sz="11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099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Angles in Polygons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Comic Sans MS" panose="030F0702030302020204" pitchFamily="66" charset="0"/>
              </a:rPr>
              <a:t>To begin with, we need to define two key terms; Interior and Exterior angles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8445" y="2209800"/>
            <a:ext cx="3124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Interior angles are the angles inside a polygon</a:t>
            </a:r>
            <a:endParaRPr lang="en-US" sz="1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924245" y="2209800"/>
            <a:ext cx="3733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Exterior angles are the angles outside a polygon, </a:t>
            </a:r>
            <a:r>
              <a:rPr lang="en-US" sz="16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that make a straight line</a:t>
            </a:r>
            <a:r>
              <a:rPr lang="en-US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with the interior angles</a:t>
            </a:r>
            <a:endParaRPr lang="en-US" sz="1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3" name="Arc 42"/>
          <p:cNvSpPr/>
          <p:nvPr/>
        </p:nvSpPr>
        <p:spPr>
          <a:xfrm>
            <a:off x="738146" y="4114800"/>
            <a:ext cx="914400" cy="914400"/>
          </a:xfrm>
          <a:prstGeom prst="arc">
            <a:avLst>
              <a:gd name="adj1" fmla="val 16648689"/>
              <a:gd name="adj2" fmla="val 1979836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2866845" y="2819400"/>
            <a:ext cx="914400" cy="914400"/>
          </a:xfrm>
          <a:prstGeom prst="arc">
            <a:avLst>
              <a:gd name="adj1" fmla="val 7804193"/>
              <a:gd name="adj2" fmla="val 969202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276045" y="2819400"/>
            <a:ext cx="914400" cy="914400"/>
          </a:xfrm>
          <a:prstGeom prst="arc">
            <a:avLst>
              <a:gd name="adj1" fmla="val 1205853"/>
              <a:gd name="adj2" fmla="val 322229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>
            <a:off x="2262146" y="4098897"/>
            <a:ext cx="914400" cy="914400"/>
          </a:xfrm>
          <a:prstGeom prst="arc">
            <a:avLst>
              <a:gd name="adj1" fmla="val 12627435"/>
              <a:gd name="adj2" fmla="val 1611798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4" name="Group 93"/>
          <p:cNvGrpSpPr/>
          <p:nvPr/>
        </p:nvGrpSpPr>
        <p:grpSpPr>
          <a:xfrm>
            <a:off x="5457944" y="3059742"/>
            <a:ext cx="3124200" cy="1676400"/>
            <a:chOff x="-685800" y="228600"/>
            <a:chExt cx="3124200" cy="1676400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-76200" y="1513936"/>
              <a:ext cx="12192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flipH="1" flipV="1">
              <a:off x="-533400" y="599536"/>
              <a:ext cx="457200" cy="9144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flipH="1" flipV="1">
              <a:off x="-533400" y="599536"/>
              <a:ext cx="457200" cy="9144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V="1">
              <a:off x="1143000" y="599536"/>
              <a:ext cx="609600" cy="9144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-533400" y="599536"/>
              <a:ext cx="22860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1524000" y="609600"/>
              <a:ext cx="914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flipV="1">
              <a:off x="914400" y="1295400"/>
              <a:ext cx="381000" cy="6096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flipH="1">
              <a:off x="-609600" y="1524000"/>
              <a:ext cx="914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>
              <a:off x="-685800" y="228600"/>
              <a:ext cx="381000" cy="8382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5" name="Arc 94"/>
          <p:cNvSpPr/>
          <p:nvPr/>
        </p:nvSpPr>
        <p:spPr>
          <a:xfrm>
            <a:off x="7054969" y="3758242"/>
            <a:ext cx="914400" cy="914400"/>
          </a:xfrm>
          <a:prstGeom prst="arc">
            <a:avLst>
              <a:gd name="adj1" fmla="val 8202286"/>
              <a:gd name="adj2" fmla="val 962035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Arc 95"/>
          <p:cNvSpPr/>
          <p:nvPr/>
        </p:nvSpPr>
        <p:spPr>
          <a:xfrm>
            <a:off x="5840972" y="3966603"/>
            <a:ext cx="914400" cy="914400"/>
          </a:xfrm>
          <a:prstGeom prst="arc">
            <a:avLst>
              <a:gd name="adj1" fmla="val 11370464"/>
              <a:gd name="adj2" fmla="val 1327187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Arc 96"/>
          <p:cNvSpPr/>
          <p:nvPr/>
        </p:nvSpPr>
        <p:spPr>
          <a:xfrm>
            <a:off x="5007094" y="3228017"/>
            <a:ext cx="914400" cy="914400"/>
          </a:xfrm>
          <a:prstGeom prst="arc">
            <a:avLst>
              <a:gd name="adj1" fmla="val 16701766"/>
              <a:gd name="adj2" fmla="val 1966736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Arc 97"/>
          <p:cNvSpPr/>
          <p:nvPr/>
        </p:nvSpPr>
        <p:spPr>
          <a:xfrm>
            <a:off x="7359769" y="2691442"/>
            <a:ext cx="914400" cy="914400"/>
          </a:xfrm>
          <a:prstGeom prst="arc">
            <a:avLst>
              <a:gd name="adj1" fmla="val 2508067"/>
              <a:gd name="adj2" fmla="val 555255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4" name="Straight Connector 83"/>
          <p:cNvCxnSpPr/>
          <p:nvPr/>
        </p:nvCxnSpPr>
        <p:spPr>
          <a:xfrm>
            <a:off x="6067245" y="4363528"/>
            <a:ext cx="12192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flipH="1" flipV="1">
            <a:off x="5610045" y="3429000"/>
            <a:ext cx="457200" cy="914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V="1">
            <a:off x="7286445" y="3449128"/>
            <a:ext cx="609600" cy="914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5610045" y="3449128"/>
            <a:ext cx="2286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6905445" y="4363528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V="1">
            <a:off x="7743645" y="3068128"/>
            <a:ext cx="381000" cy="6096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5229045" y="3449128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5914845" y="4058728"/>
            <a:ext cx="381000" cy="838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Arc 99"/>
          <p:cNvSpPr/>
          <p:nvPr/>
        </p:nvSpPr>
        <p:spPr>
          <a:xfrm>
            <a:off x="6686550" y="4038600"/>
            <a:ext cx="914400" cy="914400"/>
          </a:xfrm>
          <a:prstGeom prst="arc">
            <a:avLst>
              <a:gd name="adj1" fmla="val 18707185"/>
              <a:gd name="adj2" fmla="val 2055746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Arc 101"/>
          <p:cNvSpPr/>
          <p:nvPr/>
        </p:nvSpPr>
        <p:spPr>
          <a:xfrm>
            <a:off x="5381445" y="3733800"/>
            <a:ext cx="914400" cy="914400"/>
          </a:xfrm>
          <a:prstGeom prst="arc">
            <a:avLst>
              <a:gd name="adj1" fmla="val 1262327"/>
              <a:gd name="adj2" fmla="val 293824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Arc 102"/>
          <p:cNvSpPr/>
          <p:nvPr/>
        </p:nvSpPr>
        <p:spPr>
          <a:xfrm>
            <a:off x="7515045" y="3276600"/>
            <a:ext cx="914400" cy="914400"/>
          </a:xfrm>
          <a:prstGeom prst="arc">
            <a:avLst>
              <a:gd name="adj1" fmla="val 13217069"/>
              <a:gd name="adj2" fmla="val 1641781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Arc 103"/>
          <p:cNvSpPr/>
          <p:nvPr/>
        </p:nvSpPr>
        <p:spPr>
          <a:xfrm>
            <a:off x="5305245" y="2743200"/>
            <a:ext cx="914400" cy="914400"/>
          </a:xfrm>
          <a:prstGeom prst="arc">
            <a:avLst>
              <a:gd name="adj1" fmla="val 5757360"/>
              <a:gd name="adj2" fmla="val 885105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TextBox 106"/>
          <p:cNvSpPr txBox="1"/>
          <p:nvPr/>
        </p:nvSpPr>
        <p:spPr>
          <a:xfrm>
            <a:off x="7743645" y="3505200"/>
            <a:ext cx="1371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It doesn’t matter which way round you draw them!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09" name="Straight Connector 108"/>
          <p:cNvCxnSpPr/>
          <p:nvPr/>
        </p:nvCxnSpPr>
        <p:spPr>
          <a:xfrm>
            <a:off x="3505200" y="6248400"/>
            <a:ext cx="12192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flipH="1" flipV="1">
            <a:off x="3048000" y="5334000"/>
            <a:ext cx="457200" cy="914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flipH="1" flipV="1">
            <a:off x="3048000" y="5334000"/>
            <a:ext cx="457200" cy="914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V="1">
            <a:off x="4724400" y="5334000"/>
            <a:ext cx="609600" cy="914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3048000" y="5334000"/>
            <a:ext cx="2286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Arc 113"/>
          <p:cNvSpPr/>
          <p:nvPr/>
        </p:nvSpPr>
        <p:spPr>
          <a:xfrm>
            <a:off x="2895600" y="6019800"/>
            <a:ext cx="914400" cy="914400"/>
          </a:xfrm>
          <a:prstGeom prst="arc">
            <a:avLst>
              <a:gd name="adj1" fmla="val 16648689"/>
              <a:gd name="adj2" fmla="val 1979836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Arc 114"/>
          <p:cNvSpPr/>
          <p:nvPr/>
        </p:nvSpPr>
        <p:spPr>
          <a:xfrm>
            <a:off x="5029200" y="4724400"/>
            <a:ext cx="914400" cy="914400"/>
          </a:xfrm>
          <a:prstGeom prst="arc">
            <a:avLst>
              <a:gd name="adj1" fmla="val 7804193"/>
              <a:gd name="adj2" fmla="val 969202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Arc 115"/>
          <p:cNvSpPr/>
          <p:nvPr/>
        </p:nvSpPr>
        <p:spPr>
          <a:xfrm>
            <a:off x="2438400" y="4724400"/>
            <a:ext cx="914400" cy="914400"/>
          </a:xfrm>
          <a:prstGeom prst="arc">
            <a:avLst>
              <a:gd name="adj1" fmla="val 1205853"/>
              <a:gd name="adj2" fmla="val 322229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Arc 116"/>
          <p:cNvSpPr/>
          <p:nvPr/>
        </p:nvSpPr>
        <p:spPr>
          <a:xfrm>
            <a:off x="4419600" y="6019800"/>
            <a:ext cx="914400" cy="914400"/>
          </a:xfrm>
          <a:prstGeom prst="arc">
            <a:avLst>
              <a:gd name="adj1" fmla="val 12627435"/>
              <a:gd name="adj2" fmla="val 1611798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9" name="Group 118"/>
          <p:cNvGrpSpPr/>
          <p:nvPr/>
        </p:nvGrpSpPr>
        <p:grpSpPr>
          <a:xfrm>
            <a:off x="2895600" y="4953000"/>
            <a:ext cx="3124200" cy="1676400"/>
            <a:chOff x="-685800" y="228600"/>
            <a:chExt cx="3124200" cy="1676400"/>
          </a:xfrm>
        </p:grpSpPr>
        <p:cxnSp>
          <p:nvCxnSpPr>
            <p:cNvPr id="124" name="Straight Connector 123"/>
            <p:cNvCxnSpPr/>
            <p:nvPr/>
          </p:nvCxnSpPr>
          <p:spPr>
            <a:xfrm>
              <a:off x="-76200" y="1513936"/>
              <a:ext cx="12192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/>
            <p:cNvCxnSpPr/>
            <p:nvPr/>
          </p:nvCxnSpPr>
          <p:spPr>
            <a:xfrm flipH="1" flipV="1">
              <a:off x="-533400" y="599536"/>
              <a:ext cx="457200" cy="9144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/>
            <p:cNvCxnSpPr/>
            <p:nvPr/>
          </p:nvCxnSpPr>
          <p:spPr>
            <a:xfrm flipH="1" flipV="1">
              <a:off x="-533400" y="599536"/>
              <a:ext cx="457200" cy="9144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/>
            <p:cNvCxnSpPr/>
            <p:nvPr/>
          </p:nvCxnSpPr>
          <p:spPr>
            <a:xfrm flipV="1">
              <a:off x="1143000" y="599536"/>
              <a:ext cx="609600" cy="9144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/>
            <p:cNvCxnSpPr/>
            <p:nvPr/>
          </p:nvCxnSpPr>
          <p:spPr>
            <a:xfrm>
              <a:off x="-533400" y="599536"/>
              <a:ext cx="22860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>
              <a:off x="1524000" y="609600"/>
              <a:ext cx="914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 flipV="1">
              <a:off x="914400" y="1295400"/>
              <a:ext cx="381000" cy="6096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/>
            <p:cNvCxnSpPr/>
            <p:nvPr/>
          </p:nvCxnSpPr>
          <p:spPr>
            <a:xfrm flipH="1">
              <a:off x="-609600" y="1524000"/>
              <a:ext cx="914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>
              <a:off x="-685800" y="228600"/>
              <a:ext cx="381000" cy="8382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0" name="Arc 119"/>
          <p:cNvSpPr/>
          <p:nvPr/>
        </p:nvSpPr>
        <p:spPr>
          <a:xfrm>
            <a:off x="4495800" y="5638800"/>
            <a:ext cx="914400" cy="914400"/>
          </a:xfrm>
          <a:prstGeom prst="arc">
            <a:avLst>
              <a:gd name="adj1" fmla="val 8202286"/>
              <a:gd name="adj2" fmla="val 962035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Arc 120"/>
          <p:cNvSpPr/>
          <p:nvPr/>
        </p:nvSpPr>
        <p:spPr>
          <a:xfrm>
            <a:off x="3276600" y="5867400"/>
            <a:ext cx="914400" cy="914400"/>
          </a:xfrm>
          <a:prstGeom prst="arc">
            <a:avLst>
              <a:gd name="adj1" fmla="val 11370464"/>
              <a:gd name="adj2" fmla="val 1327187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Arc 121"/>
          <p:cNvSpPr/>
          <p:nvPr/>
        </p:nvSpPr>
        <p:spPr>
          <a:xfrm>
            <a:off x="2438400" y="5105400"/>
            <a:ext cx="914400" cy="914400"/>
          </a:xfrm>
          <a:prstGeom prst="arc">
            <a:avLst>
              <a:gd name="adj1" fmla="val 16701766"/>
              <a:gd name="adj2" fmla="val 1966736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Arc 122"/>
          <p:cNvSpPr/>
          <p:nvPr/>
        </p:nvSpPr>
        <p:spPr>
          <a:xfrm>
            <a:off x="4800600" y="4572000"/>
            <a:ext cx="914400" cy="914400"/>
          </a:xfrm>
          <a:prstGeom prst="arc">
            <a:avLst>
              <a:gd name="adj1" fmla="val 2508067"/>
              <a:gd name="adj2" fmla="val 555255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TextBox 132"/>
          <p:cNvSpPr txBox="1"/>
          <p:nvPr/>
        </p:nvSpPr>
        <p:spPr>
          <a:xfrm>
            <a:off x="5562600" y="5410200"/>
            <a:ext cx="3505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…you can see that pairs of Interior Angles and Exterior Angles will always add up to 180˚</a:t>
            </a:r>
            <a:endParaRPr lang="en-US" sz="1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4" name="Arc 133"/>
          <p:cNvSpPr/>
          <p:nvPr/>
        </p:nvSpPr>
        <p:spPr>
          <a:xfrm>
            <a:off x="717342" y="4114799"/>
            <a:ext cx="914400" cy="914400"/>
          </a:xfrm>
          <a:prstGeom prst="arc">
            <a:avLst>
              <a:gd name="adj1" fmla="val 16648689"/>
              <a:gd name="adj2" fmla="val 19798364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Arc 134"/>
          <p:cNvSpPr/>
          <p:nvPr/>
        </p:nvSpPr>
        <p:spPr>
          <a:xfrm>
            <a:off x="2866845" y="2819400"/>
            <a:ext cx="914400" cy="914400"/>
          </a:xfrm>
          <a:prstGeom prst="arc">
            <a:avLst>
              <a:gd name="adj1" fmla="val 7804193"/>
              <a:gd name="adj2" fmla="val 969202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Arc 135"/>
          <p:cNvSpPr/>
          <p:nvPr/>
        </p:nvSpPr>
        <p:spPr>
          <a:xfrm>
            <a:off x="276045" y="2819400"/>
            <a:ext cx="914400" cy="914400"/>
          </a:xfrm>
          <a:prstGeom prst="arc">
            <a:avLst>
              <a:gd name="adj1" fmla="val 1205853"/>
              <a:gd name="adj2" fmla="val 3222297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Arc 136"/>
          <p:cNvSpPr/>
          <p:nvPr/>
        </p:nvSpPr>
        <p:spPr>
          <a:xfrm>
            <a:off x="2257245" y="4098898"/>
            <a:ext cx="914400" cy="914400"/>
          </a:xfrm>
          <a:prstGeom prst="arc">
            <a:avLst>
              <a:gd name="adj1" fmla="val 12627435"/>
              <a:gd name="adj2" fmla="val 16117982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Arc 137"/>
          <p:cNvSpPr/>
          <p:nvPr/>
        </p:nvSpPr>
        <p:spPr>
          <a:xfrm>
            <a:off x="2895600" y="6019800"/>
            <a:ext cx="914400" cy="914400"/>
          </a:xfrm>
          <a:prstGeom prst="arc">
            <a:avLst>
              <a:gd name="adj1" fmla="val 16648689"/>
              <a:gd name="adj2" fmla="val 19798364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Arc 138"/>
          <p:cNvSpPr/>
          <p:nvPr/>
        </p:nvSpPr>
        <p:spPr>
          <a:xfrm>
            <a:off x="5029200" y="4724400"/>
            <a:ext cx="914400" cy="914400"/>
          </a:xfrm>
          <a:prstGeom prst="arc">
            <a:avLst>
              <a:gd name="adj1" fmla="val 7804193"/>
              <a:gd name="adj2" fmla="val 969202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Arc 139"/>
          <p:cNvSpPr/>
          <p:nvPr/>
        </p:nvSpPr>
        <p:spPr>
          <a:xfrm>
            <a:off x="2438400" y="4724400"/>
            <a:ext cx="914400" cy="914400"/>
          </a:xfrm>
          <a:prstGeom prst="arc">
            <a:avLst>
              <a:gd name="adj1" fmla="val 1205853"/>
              <a:gd name="adj2" fmla="val 3222297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Arc 140"/>
          <p:cNvSpPr/>
          <p:nvPr/>
        </p:nvSpPr>
        <p:spPr>
          <a:xfrm>
            <a:off x="4419600" y="6019800"/>
            <a:ext cx="914400" cy="914400"/>
          </a:xfrm>
          <a:prstGeom prst="arc">
            <a:avLst>
              <a:gd name="adj1" fmla="val 12627435"/>
              <a:gd name="adj2" fmla="val 16117982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Arc 145"/>
          <p:cNvSpPr/>
          <p:nvPr/>
        </p:nvSpPr>
        <p:spPr>
          <a:xfrm>
            <a:off x="7054969" y="3758242"/>
            <a:ext cx="914400" cy="914400"/>
          </a:xfrm>
          <a:prstGeom prst="arc">
            <a:avLst>
              <a:gd name="adj1" fmla="val 8202286"/>
              <a:gd name="adj2" fmla="val 9620359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Arc 146"/>
          <p:cNvSpPr/>
          <p:nvPr/>
        </p:nvSpPr>
        <p:spPr>
          <a:xfrm>
            <a:off x="5838238" y="3968640"/>
            <a:ext cx="914400" cy="914400"/>
          </a:xfrm>
          <a:prstGeom prst="arc">
            <a:avLst>
              <a:gd name="adj1" fmla="val 11370464"/>
              <a:gd name="adj2" fmla="val 13271877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Arc 147"/>
          <p:cNvSpPr/>
          <p:nvPr/>
        </p:nvSpPr>
        <p:spPr>
          <a:xfrm>
            <a:off x="5016619" y="3224842"/>
            <a:ext cx="914400" cy="914400"/>
          </a:xfrm>
          <a:prstGeom prst="arc">
            <a:avLst>
              <a:gd name="adj1" fmla="val 16701766"/>
              <a:gd name="adj2" fmla="val 19667365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9" name="Arc 148"/>
          <p:cNvSpPr/>
          <p:nvPr/>
        </p:nvSpPr>
        <p:spPr>
          <a:xfrm>
            <a:off x="7359769" y="2691442"/>
            <a:ext cx="914400" cy="914400"/>
          </a:xfrm>
          <a:prstGeom prst="arc">
            <a:avLst>
              <a:gd name="adj1" fmla="val 2508067"/>
              <a:gd name="adj2" fmla="val 5552559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Arc 149"/>
          <p:cNvSpPr/>
          <p:nvPr/>
        </p:nvSpPr>
        <p:spPr>
          <a:xfrm>
            <a:off x="4495800" y="5638800"/>
            <a:ext cx="914400" cy="914400"/>
          </a:xfrm>
          <a:prstGeom prst="arc">
            <a:avLst>
              <a:gd name="adj1" fmla="val 8202286"/>
              <a:gd name="adj2" fmla="val 9620359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1" name="Arc 150"/>
          <p:cNvSpPr/>
          <p:nvPr/>
        </p:nvSpPr>
        <p:spPr>
          <a:xfrm>
            <a:off x="3276600" y="5867400"/>
            <a:ext cx="914400" cy="914400"/>
          </a:xfrm>
          <a:prstGeom prst="arc">
            <a:avLst>
              <a:gd name="adj1" fmla="val 11370464"/>
              <a:gd name="adj2" fmla="val 13271877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2" name="Arc 151"/>
          <p:cNvSpPr/>
          <p:nvPr/>
        </p:nvSpPr>
        <p:spPr>
          <a:xfrm>
            <a:off x="2438400" y="5105400"/>
            <a:ext cx="914400" cy="914400"/>
          </a:xfrm>
          <a:prstGeom prst="arc">
            <a:avLst>
              <a:gd name="adj1" fmla="val 16701766"/>
              <a:gd name="adj2" fmla="val 19667365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" name="Arc 152"/>
          <p:cNvSpPr/>
          <p:nvPr/>
        </p:nvSpPr>
        <p:spPr>
          <a:xfrm>
            <a:off x="4800600" y="4572000"/>
            <a:ext cx="914400" cy="914400"/>
          </a:xfrm>
          <a:prstGeom prst="arc">
            <a:avLst>
              <a:gd name="adj1" fmla="val 2508067"/>
              <a:gd name="adj2" fmla="val 5552559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0" name="Straight Connector 39"/>
          <p:cNvCxnSpPr/>
          <p:nvPr/>
        </p:nvCxnSpPr>
        <p:spPr>
          <a:xfrm>
            <a:off x="885645" y="3429000"/>
            <a:ext cx="2286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342845" y="4343400"/>
            <a:ext cx="12192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 flipV="1">
            <a:off x="885645" y="3429000"/>
            <a:ext cx="457200" cy="914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2562045" y="3429000"/>
            <a:ext cx="609600" cy="914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/>
          <p:cNvSpPr txBox="1"/>
          <p:nvPr/>
        </p:nvSpPr>
        <p:spPr>
          <a:xfrm>
            <a:off x="838200" y="5486400"/>
            <a:ext cx="190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If we combine the two diagrams…</a:t>
            </a:r>
            <a:endParaRPr lang="en-US" sz="1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52400" y="76200"/>
            <a:ext cx="1887297" cy="646331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Pairs of interior and Exterior angles add up to 180˚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363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6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5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9" grpId="0"/>
      <p:bldP spid="43" grpId="0" animBg="1"/>
      <p:bldP spid="44" grpId="0" animBg="1"/>
      <p:bldP spid="45" grpId="0" animBg="1"/>
      <p:bldP spid="46" grpId="0" animBg="1"/>
      <p:bldP spid="95" grpId="0" animBg="1"/>
      <p:bldP spid="96" grpId="0" animBg="1"/>
      <p:bldP spid="97" grpId="0" animBg="1"/>
      <p:bldP spid="98" grpId="0" animBg="1"/>
      <p:bldP spid="100" grpId="0" animBg="1"/>
      <p:bldP spid="100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7" grpId="0"/>
      <p:bldP spid="107" grpId="1"/>
      <p:bldP spid="114" grpId="0" animBg="1"/>
      <p:bldP spid="115" grpId="0" animBg="1"/>
      <p:bldP spid="116" grpId="0" animBg="1"/>
      <p:bldP spid="117" grpId="0" animBg="1"/>
      <p:bldP spid="120" grpId="0" animBg="1"/>
      <p:bldP spid="121" grpId="0" animBg="1"/>
      <p:bldP spid="122" grpId="0" animBg="1"/>
      <p:bldP spid="123" grpId="0" animBg="1"/>
      <p:bldP spid="133" grpId="0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/>
      <p:bldP spid="8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Angles in Polygons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Comic Sans MS" panose="030F0702030302020204" pitchFamily="66" charset="0"/>
              </a:rPr>
              <a:t>The sum of the interior angles of a regular polygon can be calculated by considering how many triangles the polygon is made up of…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0" y="76200"/>
            <a:ext cx="1887297" cy="646331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Pairs of interior and Exterior angles add up to 180˚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://www.kidsmathgamesonline.com/images/pictures/shapes/heptag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139" y="2743200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kidsmathgamesonline.com/images/pictures/shapes/pentago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39" y="2743200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kidsmathgamesonline.com/images/pictures/shapes/hexago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139" y="2743200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/>
          <p:cNvSpPr txBox="1"/>
          <p:nvPr/>
        </p:nvSpPr>
        <p:spPr>
          <a:xfrm>
            <a:off x="761139" y="4495800"/>
            <a:ext cx="9300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Pentagon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666139" y="4495800"/>
            <a:ext cx="9012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Hexagon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37339" y="4800600"/>
            <a:ext cx="776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Comic Sans MS" panose="030F0702030302020204" pitchFamily="66" charset="0"/>
              </a:rPr>
              <a:t>5 sides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4939" y="5181600"/>
            <a:ext cx="10839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Comic Sans MS" panose="030F0702030302020204" pitchFamily="66" charset="0"/>
              </a:rPr>
              <a:t>3 triangles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37339" y="5562600"/>
            <a:ext cx="8034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Comic Sans MS" panose="030F0702030302020204" pitchFamily="66" charset="0"/>
              </a:rPr>
              <a:t>3 x 180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37339" y="5943600"/>
            <a:ext cx="7553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Comic Sans MS" panose="030F0702030302020204" pitchFamily="66" charset="0"/>
              </a:rPr>
              <a:t>= 540˚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742339" y="4800600"/>
            <a:ext cx="776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Comic Sans MS" panose="030F0702030302020204" pitchFamily="66" charset="0"/>
              </a:rPr>
              <a:t>6 sides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589939" y="5181600"/>
            <a:ext cx="10839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Comic Sans MS" panose="030F0702030302020204" pitchFamily="66" charset="0"/>
              </a:rPr>
              <a:t>4 triangles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742339" y="5562600"/>
            <a:ext cx="8034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Comic Sans MS" panose="030F0702030302020204" pitchFamily="66" charset="0"/>
              </a:rPr>
              <a:t>4 x 180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2742339" y="5943600"/>
            <a:ext cx="7553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Comic Sans MS" panose="030F0702030302020204" pitchFamily="66" charset="0"/>
              </a:rPr>
              <a:t>= 720˚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647339" y="4800600"/>
            <a:ext cx="776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Comic Sans MS" panose="030F0702030302020204" pitchFamily="66" charset="0"/>
              </a:rPr>
              <a:t>7 sides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494939" y="5181600"/>
            <a:ext cx="10839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Comic Sans MS" panose="030F0702030302020204" pitchFamily="66" charset="0"/>
              </a:rPr>
              <a:t>5 triangles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647339" y="5562600"/>
            <a:ext cx="8034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Comic Sans MS" panose="030F0702030302020204" pitchFamily="66" charset="0"/>
              </a:rPr>
              <a:t>5 x 180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647339" y="5943600"/>
            <a:ext cx="7553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Comic Sans MS" panose="030F0702030302020204" pitchFamily="66" charset="0"/>
              </a:rPr>
              <a:t>= 900˚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172418" y="4495800"/>
            <a:ext cx="29835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An ‘n’-</a:t>
            </a:r>
            <a:r>
              <a:rPr lang="en-US" sz="1400" u="sng" dirty="0" err="1" smtClean="0">
                <a:latin typeface="Comic Sans MS" panose="030F0702030302020204" pitchFamily="66" charset="0"/>
              </a:rPr>
              <a:t>gon</a:t>
            </a:r>
            <a:r>
              <a:rPr lang="en-US" sz="1400" u="sng" dirty="0" smtClean="0">
                <a:latin typeface="Comic Sans MS" panose="030F0702030302020204" pitchFamily="66" charset="0"/>
              </a:rPr>
              <a:t> </a:t>
            </a:r>
            <a:r>
              <a:rPr lang="en-US" sz="1100" u="sng" dirty="0" smtClean="0">
                <a:latin typeface="Comic Sans MS" panose="030F0702030302020204" pitchFamily="66" charset="0"/>
              </a:rPr>
              <a:t>(unspecified number of sides)</a:t>
            </a:r>
            <a:endParaRPr lang="en-US" sz="1100" u="sng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7239000" y="4800600"/>
                <a:ext cx="77617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400" i="1" dirty="0" smtClean="0">
                        <a:latin typeface="Cambria Math"/>
                      </a:rPr>
                      <m:t>𝑛</m:t>
                    </m:r>
                  </m:oMath>
                </a14:m>
                <a:r>
                  <a:rPr lang="en-US" sz="1400" dirty="0" smtClean="0">
                    <a:latin typeface="Comic Sans MS" panose="030F0702030302020204" pitchFamily="66" charset="0"/>
                  </a:rPr>
                  <a:t> sides</a:t>
                </a:r>
                <a:endParaRPr lang="en-US" sz="1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9000" y="4800600"/>
                <a:ext cx="776175" cy="307777"/>
              </a:xfrm>
              <a:prstGeom prst="rect">
                <a:avLst/>
              </a:prstGeom>
              <a:blipFill rotWithShape="1">
                <a:blip r:embed="rId6"/>
                <a:stretch>
                  <a:fillRect t="-2000" r="-787" b="-18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/>
              <p:cNvSpPr txBox="1"/>
              <p:nvPr/>
            </p:nvSpPr>
            <p:spPr>
              <a:xfrm>
                <a:off x="6865952" y="5149795"/>
                <a:ext cx="1514517" cy="3340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400" i="1" dirty="0" smtClean="0">
                        <a:latin typeface="Cambria Math"/>
                      </a:rPr>
                      <m:t>(</m:t>
                    </m:r>
                    <m:r>
                      <a:rPr lang="en-US" sz="1400" i="1" dirty="0" smtClean="0">
                        <a:latin typeface="Cambria Math"/>
                      </a:rPr>
                      <m:t>𝑛</m:t>
                    </m:r>
                    <m:r>
                      <a:rPr lang="en-US" sz="1400" i="1" dirty="0" smtClean="0">
                        <a:latin typeface="Cambria Math"/>
                      </a:rPr>
                      <m:t> – 2) </m:t>
                    </m:r>
                  </m:oMath>
                </a14:m>
                <a:r>
                  <a:rPr lang="en-US" sz="1400" dirty="0" smtClean="0">
                    <a:latin typeface="Comic Sans MS" panose="030F0702030302020204" pitchFamily="66" charset="0"/>
                  </a:rPr>
                  <a:t>triangles</a:t>
                </a:r>
                <a:endParaRPr lang="en-US" sz="1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4" name="TextBox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5952" y="5149795"/>
                <a:ext cx="1514517" cy="334066"/>
              </a:xfrm>
              <a:prstGeom prst="rect">
                <a:avLst/>
              </a:prstGeom>
              <a:blipFill rotWithShape="1">
                <a:blip r:embed="rId7"/>
                <a:stretch>
                  <a:fillRect b="-163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7010400" y="5538746"/>
                <a:ext cx="1233992" cy="3340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400" i="1" dirty="0" smtClean="0">
                        <a:latin typeface="Cambria Math"/>
                      </a:rPr>
                      <m:t>(</m:t>
                    </m:r>
                    <m:r>
                      <a:rPr lang="en-US" sz="1400" i="1" dirty="0" smtClean="0">
                        <a:latin typeface="Cambria Math"/>
                      </a:rPr>
                      <m:t>𝑛</m:t>
                    </m:r>
                    <m:r>
                      <a:rPr lang="en-US" sz="1400" i="1" dirty="0" smtClean="0">
                        <a:latin typeface="Cambria Math"/>
                      </a:rPr>
                      <m:t> – 2) </m:t>
                    </m:r>
                  </m:oMath>
                </a14:m>
                <a:r>
                  <a:rPr lang="en-US" sz="1400" dirty="0" smtClean="0">
                    <a:latin typeface="Comic Sans MS" panose="030F0702030302020204" pitchFamily="66" charset="0"/>
                  </a:rPr>
                  <a:t>x 180</a:t>
                </a:r>
                <a:endParaRPr lang="en-US" sz="1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0400" y="5538746"/>
                <a:ext cx="1233992" cy="334066"/>
              </a:xfrm>
              <a:prstGeom prst="rect">
                <a:avLst/>
              </a:prstGeom>
              <a:blipFill rotWithShape="1">
                <a:blip r:embed="rId8"/>
                <a:stretch>
                  <a:fillRect r="-990" b="-185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>
                <a:off x="6684396" y="5927697"/>
                <a:ext cx="1888017" cy="3340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>
                    <a:latin typeface="Comic Sans MS" panose="030F0702030302020204" pitchFamily="66" charset="0"/>
                  </a:rPr>
                  <a:t>= </a:t>
                </a:r>
                <a14:m>
                  <m:oMath xmlns:m="http://schemas.openxmlformats.org/officeDocument/2006/math">
                    <m:r>
                      <a:rPr lang="en-US" sz="1400" i="1" dirty="0" smtClean="0">
                        <a:latin typeface="Cambria Math"/>
                      </a:rPr>
                      <m:t>180(</m:t>
                    </m:r>
                    <m:r>
                      <a:rPr lang="en-US" sz="1400" i="1" dirty="0" smtClean="0">
                        <a:latin typeface="Cambria Math"/>
                      </a:rPr>
                      <m:t>𝑛</m:t>
                    </m:r>
                    <m:r>
                      <a:rPr lang="en-US" sz="1400" i="1" dirty="0" smtClean="0">
                        <a:latin typeface="Cambria Math"/>
                      </a:rPr>
                      <m:t> – 2) </m:t>
                    </m:r>
                  </m:oMath>
                </a14:m>
                <a:r>
                  <a:rPr lang="en-US" sz="1400" dirty="0" smtClean="0">
                    <a:latin typeface="Comic Sans MS" panose="030F0702030302020204" pitchFamily="66" charset="0"/>
                  </a:rPr>
                  <a:t>degrees</a:t>
                </a:r>
                <a:endParaRPr lang="en-US" sz="1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4396" y="5927697"/>
                <a:ext cx="1888017" cy="334066"/>
              </a:xfrm>
              <a:prstGeom prst="rect">
                <a:avLst/>
              </a:prstGeom>
              <a:blipFill rotWithShape="1">
                <a:blip r:embed="rId9"/>
                <a:stretch>
                  <a:fillRect l="-971" b="-163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9" name="Straight Connector 58"/>
          <p:cNvCxnSpPr/>
          <p:nvPr/>
        </p:nvCxnSpPr>
        <p:spPr>
          <a:xfrm flipV="1">
            <a:off x="739471" y="3395207"/>
            <a:ext cx="1248355" cy="914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466477" y="3401170"/>
            <a:ext cx="1521349" cy="99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2703443" y="2878372"/>
            <a:ext cx="1224501" cy="69971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V="1">
            <a:off x="2719346" y="2894275"/>
            <a:ext cx="0" cy="13835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2714509" y="2881685"/>
            <a:ext cx="807919" cy="13881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V="1">
            <a:off x="4238045" y="2822713"/>
            <a:ext cx="787179" cy="9939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5026549" y="2824039"/>
            <a:ext cx="785854" cy="9687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5027874" y="2825365"/>
            <a:ext cx="355159" cy="151604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4683318" y="2818739"/>
            <a:ext cx="345881" cy="15306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/>
          <p:cNvSpPr txBox="1"/>
          <p:nvPr/>
        </p:nvSpPr>
        <p:spPr>
          <a:xfrm>
            <a:off x="962108" y="3061253"/>
            <a:ext cx="500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180˚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844163" y="3571461"/>
            <a:ext cx="500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180˚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211248" y="3978303"/>
            <a:ext cx="500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180˚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278048" y="3462793"/>
            <a:ext cx="500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180˚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2772354" y="3766267"/>
            <a:ext cx="500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180˚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3195098" y="3449540"/>
            <a:ext cx="500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180˚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3069203" y="2910177"/>
            <a:ext cx="500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180˚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310932" y="3078479"/>
            <a:ext cx="500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180˚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4367916" y="3612542"/>
            <a:ext cx="500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180˚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4822466" y="3844455"/>
            <a:ext cx="500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180˚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5213405" y="3527728"/>
            <a:ext cx="500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180˚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5262438" y="3059926"/>
            <a:ext cx="500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180˚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4522676" y="4474666"/>
            <a:ext cx="10527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u="sng" dirty="0" smtClean="0">
                <a:latin typeface="Comic Sans MS" panose="030F0702030302020204" pitchFamily="66" charset="0"/>
              </a:rPr>
              <a:t>Heptagon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TextBox 120"/>
              <p:cNvSpPr txBox="1"/>
              <p:nvPr/>
            </p:nvSpPr>
            <p:spPr>
              <a:xfrm>
                <a:off x="7086600" y="76200"/>
                <a:ext cx="1887297" cy="830997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Sum of Interior angles, where n is the number of sides</a:t>
                </a:r>
              </a:p>
              <a:p>
                <a:pPr algn="ctr"/>
                <a:r>
                  <a:rPr lang="en-US" sz="1200" dirty="0" smtClean="0">
                    <a:solidFill>
                      <a:srgbClr val="FF0000"/>
                    </a:solidFill>
                    <a:latin typeface="Comic Sans MS" panose="030F0702030302020204" pitchFamily="66" charset="0"/>
                    <a:sym typeface="Wingdings" panose="05000000000000000000" pitchFamily="2" charset="2"/>
                  </a:rPr>
                  <a:t> </a:t>
                </a:r>
                <a14:m>
                  <m:oMath xmlns:m="http://schemas.openxmlformats.org/officeDocument/2006/math"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180(</m:t>
                    </m:r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𝑛</m:t>
                    </m:r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−2)</m:t>
                    </m:r>
                  </m:oMath>
                </a14:m>
                <a:endParaRPr lang="en-US" sz="1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1" name="TextBox 1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6600" y="76200"/>
                <a:ext cx="1887297" cy="830997"/>
              </a:xfrm>
              <a:prstGeom prst="rect">
                <a:avLst/>
              </a:prstGeom>
              <a:blipFill rotWithShape="1">
                <a:blip r:embed="rId10"/>
                <a:stretch>
                  <a:fillRect r="-639" b="-2857"/>
                </a:stretch>
              </a:blipFill>
              <a:ln w="254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99409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6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3" grpId="0"/>
      <p:bldP spid="56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2" grpId="0"/>
      <p:bldP spid="73" grpId="0"/>
      <p:bldP spid="74" grpId="0"/>
      <p:bldP spid="75" grpId="0"/>
      <p:bldP spid="76" grpId="0"/>
      <p:bldP spid="103" grpId="0"/>
      <p:bldP spid="103" grpId="1"/>
      <p:bldP spid="108" grpId="0"/>
      <p:bldP spid="108" grpId="1"/>
      <p:bldP spid="109" grpId="0"/>
      <p:bldP spid="109" grpId="1"/>
      <p:bldP spid="110" grpId="0"/>
      <p:bldP spid="110" grpId="1"/>
      <p:bldP spid="111" grpId="0"/>
      <p:bldP spid="111" grpId="1"/>
      <p:bldP spid="112" grpId="0"/>
      <p:bldP spid="112" grpId="1"/>
      <p:bldP spid="113" grpId="0"/>
      <p:bldP spid="113" grpId="1"/>
      <p:bldP spid="114" grpId="0"/>
      <p:bldP spid="114" grpId="1"/>
      <p:bldP spid="115" grpId="0"/>
      <p:bldP spid="115" grpId="1"/>
      <p:bldP spid="116" grpId="0"/>
      <p:bldP spid="116" grpId="1"/>
      <p:bldP spid="117" grpId="0"/>
      <p:bldP spid="117" grpId="1"/>
      <p:bldP spid="118" grpId="0"/>
      <p:bldP spid="118" grpId="1"/>
      <p:bldP spid="120" grpId="0"/>
      <p:bldP spid="1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Angles in Polygons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Comic Sans MS" panose="030F0702030302020204" pitchFamily="66" charset="0"/>
              </a:rPr>
              <a:t>If the shapes are </a:t>
            </a:r>
            <a:r>
              <a:rPr lang="en-US" sz="2000" b="1" u="sng" dirty="0" smtClean="0">
                <a:latin typeface="Comic Sans MS" panose="030F0702030302020204" pitchFamily="66" charset="0"/>
              </a:rPr>
              <a:t>regular</a:t>
            </a:r>
            <a:r>
              <a:rPr lang="en-US" sz="2000" dirty="0" smtClean="0">
                <a:latin typeface="Comic Sans MS" panose="030F0702030302020204" pitchFamily="66" charset="0"/>
              </a:rPr>
              <a:t>, all the interior angles will be the same</a:t>
            </a:r>
          </a:p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	</a:t>
            </a:r>
            <a:r>
              <a:rPr lang="en-US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 We can then divide the sum of the interior angles, by 	how many angles the shape has!</a:t>
            </a:r>
            <a:endParaRPr lang="en-US" sz="2000" dirty="0" smtClean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76200"/>
            <a:ext cx="1887297" cy="646331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Pairs of interior and exterior angles add up to 180˚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://www.kidsmathgamesonline.com/images/pictures/shapes/heptag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139" y="2743200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kidsmathgamesonline.com/images/pictures/shapes/pentago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39" y="2743200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kidsmathgamesonline.com/images/pictures/shapes/hexago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139" y="2743200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TextBox 61"/>
          <p:cNvSpPr txBox="1"/>
          <p:nvPr/>
        </p:nvSpPr>
        <p:spPr>
          <a:xfrm>
            <a:off x="152400" y="4800600"/>
            <a:ext cx="2133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 Sum of interior angles</a:t>
            </a:r>
          </a:p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540˚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057400" y="4800600"/>
            <a:ext cx="2133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 Sum of interior angles</a:t>
            </a:r>
          </a:p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720˚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962400" y="4800600"/>
            <a:ext cx="2133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 Sum of interior angles</a:t>
            </a:r>
          </a:p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900˚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934200" y="2895600"/>
            <a:ext cx="1447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Comic Sans MS" panose="030F0702030302020204" pitchFamily="66" charset="0"/>
              </a:rPr>
              <a:t>?</a:t>
            </a:r>
            <a:endParaRPr lang="en-US" sz="8000" dirty="0">
              <a:latin typeface="Comic Sans MS" panose="030F0702030302020204" pitchFamily="66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145366" y="4268204"/>
            <a:ext cx="29835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An ‘n’-</a:t>
            </a:r>
            <a:r>
              <a:rPr lang="en-US" sz="1400" u="sng" dirty="0" err="1" smtClean="0">
                <a:latin typeface="Comic Sans MS" panose="030F0702030302020204" pitchFamily="66" charset="0"/>
              </a:rPr>
              <a:t>gon</a:t>
            </a:r>
            <a:r>
              <a:rPr lang="en-US" sz="1400" u="sng" dirty="0" smtClean="0">
                <a:latin typeface="Comic Sans MS" panose="030F0702030302020204" pitchFamily="66" charset="0"/>
              </a:rPr>
              <a:t> </a:t>
            </a:r>
            <a:r>
              <a:rPr lang="en-US" sz="1100" u="sng" dirty="0" smtClean="0">
                <a:latin typeface="Comic Sans MS" panose="030F0702030302020204" pitchFamily="66" charset="0"/>
              </a:rPr>
              <a:t>(unspecified number of sides)</a:t>
            </a:r>
            <a:endParaRPr lang="en-US" sz="1100" u="sng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6553200" y="4800600"/>
                <a:ext cx="2133599" cy="4842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latin typeface="Comic Sans MS" panose="030F0702030302020204" pitchFamily="66" charset="0"/>
                  </a:rPr>
                  <a:t> Sum of interior angles</a:t>
                </a:r>
              </a:p>
              <a:p>
                <a:pPr algn="ctr"/>
                <a:r>
                  <a:rPr lang="en-US" sz="1200" dirty="0" smtClean="0">
                    <a:latin typeface="Comic Sans MS" panose="030F0702030302020204" pitchFamily="66" charset="0"/>
                  </a:rPr>
                  <a:t>= </a:t>
                </a:r>
                <a14:m>
                  <m:oMath xmlns:m="http://schemas.openxmlformats.org/officeDocument/2006/math">
                    <m:r>
                      <a:rPr lang="en-US" sz="1200" i="1" dirty="0" smtClean="0">
                        <a:latin typeface="Cambria Math"/>
                      </a:rPr>
                      <m:t>180(</m:t>
                    </m:r>
                    <m:r>
                      <a:rPr lang="en-US" sz="1200" i="1" dirty="0" smtClean="0">
                        <a:latin typeface="Cambria Math"/>
                      </a:rPr>
                      <m:t>𝑛</m:t>
                    </m:r>
                    <m:r>
                      <a:rPr lang="en-US" sz="1200" i="1" dirty="0" smtClean="0">
                        <a:latin typeface="Cambria Math"/>
                      </a:rPr>
                      <m:t> – 2)</m:t>
                    </m:r>
                  </m:oMath>
                </a14:m>
                <a:endParaRPr lang="en-US" sz="1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3200" y="4800600"/>
                <a:ext cx="2133599" cy="484235"/>
              </a:xfrm>
              <a:prstGeom prst="rect">
                <a:avLst/>
              </a:prstGeom>
              <a:blipFill rotWithShape="1">
                <a:blip r:embed="rId6"/>
                <a:stretch>
                  <a:fillRect b="-75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7086600" y="76200"/>
                <a:ext cx="1887297" cy="830997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Sum of Interior angles, where n is the number of sides</a:t>
                </a:r>
              </a:p>
              <a:p>
                <a:pPr algn="ctr"/>
                <a:r>
                  <a:rPr lang="en-US" sz="1200" dirty="0" smtClean="0">
                    <a:solidFill>
                      <a:srgbClr val="FF0000"/>
                    </a:solidFill>
                    <a:latin typeface="Comic Sans MS" panose="030F0702030302020204" pitchFamily="66" charset="0"/>
                    <a:sym typeface="Wingdings" panose="05000000000000000000" pitchFamily="2" charset="2"/>
                  </a:rPr>
                  <a:t> </a:t>
                </a:r>
                <a14:m>
                  <m:oMath xmlns:m="http://schemas.openxmlformats.org/officeDocument/2006/math"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180(</m:t>
                    </m:r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𝑛</m:t>
                    </m:r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−2)</m:t>
                    </m:r>
                  </m:oMath>
                </a14:m>
                <a:endParaRPr lang="en-US" sz="1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6600" y="76200"/>
                <a:ext cx="1887297" cy="830997"/>
              </a:xfrm>
              <a:prstGeom prst="rect">
                <a:avLst/>
              </a:prstGeom>
              <a:blipFill rotWithShape="1">
                <a:blip r:embed="rId7"/>
                <a:stretch>
                  <a:fillRect r="-639" b="-2857"/>
                </a:stretch>
              </a:blipFill>
              <a:ln w="254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Box 81"/>
          <p:cNvSpPr txBox="1"/>
          <p:nvPr/>
        </p:nvSpPr>
        <p:spPr>
          <a:xfrm>
            <a:off x="387823" y="4469340"/>
            <a:ext cx="16610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u="sng" dirty="0" smtClean="0">
                <a:latin typeface="Comic Sans MS" panose="030F0702030302020204" pitchFamily="66" charset="0"/>
              </a:rPr>
              <a:t>Regular Pentagon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330288" y="4448273"/>
            <a:ext cx="15792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u="sng" dirty="0" smtClean="0">
                <a:latin typeface="Comic Sans MS" panose="030F0702030302020204" pitchFamily="66" charset="0"/>
              </a:rPr>
              <a:t>Regular Hexagon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4211919" y="4491335"/>
            <a:ext cx="16546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Regular Heptagon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010400" y="4495800"/>
            <a:ext cx="13805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Regular ‘n’-</a:t>
            </a:r>
            <a:r>
              <a:rPr lang="en-US" sz="1400" u="sng" dirty="0" err="1" smtClean="0">
                <a:latin typeface="Comic Sans MS" panose="030F0702030302020204" pitchFamily="66" charset="0"/>
              </a:rPr>
              <a:t>gon</a:t>
            </a:r>
            <a:endParaRPr lang="en-US" sz="1100" u="sng" dirty="0">
              <a:latin typeface="Comic Sans MS" panose="030F0702030302020204" pitchFamily="66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62000" y="5334000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5 angles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62000" y="5715000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540 ÷ 5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762000" y="6096000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108˚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2667000" y="5334000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6 angles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2667000" y="5715000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720 ÷ 6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2667000" y="6096000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120˚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4572000" y="5334000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7 angles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4572000" y="5715000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900 ÷ 7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572000" y="6096000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128.6˚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7162800" y="5334000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n angles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/>
              <p:cNvSpPr txBox="1"/>
              <p:nvPr/>
            </p:nvSpPr>
            <p:spPr>
              <a:xfrm>
                <a:off x="7010400" y="5638800"/>
                <a:ext cx="129540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200" i="1" dirty="0" smtClean="0">
                          <a:latin typeface="Cambria Math"/>
                        </a:rPr>
                        <m:t>180(</m:t>
                      </m:r>
                      <m:r>
                        <a:rPr lang="en-US" sz="1200" i="1" dirty="0" smtClean="0">
                          <a:latin typeface="Cambria Math"/>
                        </a:rPr>
                        <m:t>𝑛</m:t>
                      </m:r>
                      <m:r>
                        <a:rPr lang="en-US" sz="1200" i="1" dirty="0" smtClean="0">
                          <a:latin typeface="Cambria Math"/>
                        </a:rPr>
                        <m:t> – 2)÷</m:t>
                      </m:r>
                      <m:r>
                        <a:rPr lang="en-US" sz="1200" b="0" i="1" dirty="0" smtClean="0">
                          <a:latin typeface="Cambria Math"/>
                          <a:ea typeface="Cambria Math"/>
                        </a:rPr>
                        <m:t>𝑛</m:t>
                      </m:r>
                    </m:oMath>
                  </m:oMathPara>
                </a14:m>
                <a:endParaRPr lang="en-US" sz="1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2" name="TextBox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0400" y="5638800"/>
                <a:ext cx="1295400" cy="276999"/>
              </a:xfrm>
              <a:prstGeom prst="rect">
                <a:avLst/>
              </a:prstGeom>
              <a:blipFill rotWithShape="1">
                <a:blip r:embed="rId8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Box 103"/>
              <p:cNvSpPr txBox="1"/>
              <p:nvPr/>
            </p:nvSpPr>
            <p:spPr>
              <a:xfrm>
                <a:off x="7162800" y="6019800"/>
                <a:ext cx="914400" cy="453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2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1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200" b="0" i="1" smtClean="0">
                              <a:latin typeface="Cambria Math"/>
                            </a:rPr>
                            <m:t>180(</m:t>
                          </m:r>
                          <m:r>
                            <a:rPr lang="en-US" sz="12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en-US" sz="1200" b="0" i="1" smtClean="0">
                              <a:latin typeface="Cambria Math"/>
                            </a:rPr>
                            <m:t>−2)</m:t>
                          </m:r>
                        </m:num>
                        <m:den>
                          <m:r>
                            <a:rPr lang="en-US" sz="1200" b="0" i="1" smtClean="0">
                              <a:latin typeface="Cambria Math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en-US" sz="1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4" name="TextBox 10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2800" y="6019800"/>
                <a:ext cx="914400" cy="453970"/>
              </a:xfrm>
              <a:prstGeom prst="rect">
                <a:avLst/>
              </a:prstGeom>
              <a:blipFill rotWithShape="1">
                <a:blip r:embed="rId9"/>
                <a:stretch>
                  <a:fillRect l="-4667" r="-4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6" name="TextBox 105"/>
          <p:cNvSpPr txBox="1"/>
          <p:nvPr/>
        </p:nvSpPr>
        <p:spPr>
          <a:xfrm>
            <a:off x="7086600" y="914400"/>
            <a:ext cx="1887297" cy="600164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If regular, then divide by the number of angles to find what they all are!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685800" y="4038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108˚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457200" y="33528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108˚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1251005" y="4038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108˚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990600" y="29718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108˚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1447800" y="33528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108˚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2590800" y="2895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3124200" y="2895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2590800" y="4038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3124200" y="4038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2286000" y="34290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3429000" y="34290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4343400" y="30480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4191000" y="36576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4495800" y="41148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029200" y="41148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5257800" y="36576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5105400" y="30480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4724400" y="28956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499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82" grpId="0"/>
      <p:bldP spid="84" grpId="0"/>
      <p:bldP spid="85" grpId="0"/>
      <p:bldP spid="86" grpId="0"/>
      <p:bldP spid="87" grpId="0"/>
      <p:bldP spid="89" grpId="0"/>
      <p:bldP spid="91" grpId="0"/>
      <p:bldP spid="92" grpId="0"/>
      <p:bldP spid="93" grpId="0"/>
      <p:bldP spid="94" grpId="0"/>
      <p:bldP spid="95" grpId="0"/>
      <p:bldP spid="97" grpId="0"/>
      <p:bldP spid="98" grpId="0"/>
      <p:bldP spid="100" grpId="0"/>
      <p:bldP spid="102" grpId="0"/>
      <p:bldP spid="104" grpId="0"/>
      <p:bldP spid="106" grpId="0" animBg="1"/>
      <p:bldP spid="107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  <p:bldP spid="1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extBox 81"/>
          <p:cNvSpPr txBox="1"/>
          <p:nvPr/>
        </p:nvSpPr>
        <p:spPr>
          <a:xfrm>
            <a:off x="381000" y="4495800"/>
            <a:ext cx="16610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u="sng" dirty="0" smtClean="0">
                <a:latin typeface="Comic Sans MS" panose="030F0702030302020204" pitchFamily="66" charset="0"/>
              </a:rPr>
              <a:t>Regular Pentagon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286000" y="4495800"/>
            <a:ext cx="15792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u="sng" dirty="0" smtClean="0">
                <a:latin typeface="Comic Sans MS" panose="030F0702030302020204" pitchFamily="66" charset="0"/>
              </a:rPr>
              <a:t>Regular Hexagon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4191000" y="4495800"/>
            <a:ext cx="16546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Regular Heptagon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Angles in Polygons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005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Comic Sans MS" panose="030F0702030302020204" pitchFamily="66" charset="0"/>
              </a:rPr>
              <a:t>If the shapes are </a:t>
            </a:r>
            <a:r>
              <a:rPr lang="en-US" sz="1800" b="1" u="sng" dirty="0" smtClean="0">
                <a:latin typeface="Comic Sans MS" panose="030F0702030302020204" pitchFamily="66" charset="0"/>
              </a:rPr>
              <a:t>regular</a:t>
            </a:r>
            <a:r>
              <a:rPr lang="en-US" sz="1800" dirty="0" smtClean="0">
                <a:latin typeface="Comic Sans MS" panose="030F0702030302020204" pitchFamily="66" charset="0"/>
              </a:rPr>
              <a:t>, all the exterior angles will also be the same</a:t>
            </a:r>
          </a:p>
          <a:p>
            <a:pPr marL="0" indent="0">
              <a:buNone/>
            </a:pPr>
            <a:r>
              <a:rPr lang="en-US" sz="1800" dirty="0">
                <a:latin typeface="Comic Sans MS" panose="030F0702030302020204" pitchFamily="66" charset="0"/>
              </a:rPr>
              <a:t>	</a:t>
            </a:r>
            <a:r>
              <a:rPr lang="en-US" sz="18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 Remember that the interior and exterior angles make a straight 	line together, so must add up to 180˚</a:t>
            </a:r>
            <a:endParaRPr lang="en-US" sz="1800" dirty="0" smtClean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76200"/>
            <a:ext cx="1887297" cy="646331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Pairs of interior and exterior angles add up to 180˚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://www.kidsmathgamesonline.com/images/pictures/shapes/heptag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139" y="2743200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kidsmathgamesonline.com/images/pictures/shapes/pentago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39" y="2743200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kidsmathgamesonline.com/images/pictures/shapes/hexago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139" y="2743200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6934200" y="2895600"/>
            <a:ext cx="1447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Comic Sans MS" panose="030F0702030302020204" pitchFamily="66" charset="0"/>
              </a:rPr>
              <a:t>?</a:t>
            </a:r>
            <a:endParaRPr lang="en-US" sz="80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7086600" y="76200"/>
                <a:ext cx="1887297" cy="830997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Sum of Interior angles, where n is the number of sides</a:t>
                </a:r>
              </a:p>
              <a:p>
                <a:pPr algn="ctr"/>
                <a:r>
                  <a:rPr lang="en-US" sz="1200" dirty="0" smtClean="0">
                    <a:solidFill>
                      <a:srgbClr val="FF0000"/>
                    </a:solidFill>
                    <a:latin typeface="Comic Sans MS" panose="030F0702030302020204" pitchFamily="66" charset="0"/>
                    <a:sym typeface="Wingdings" panose="05000000000000000000" pitchFamily="2" charset="2"/>
                  </a:rPr>
                  <a:t> </a:t>
                </a:r>
                <a14:m>
                  <m:oMath xmlns:m="http://schemas.openxmlformats.org/officeDocument/2006/math"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180(</m:t>
                    </m:r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𝑛</m:t>
                    </m:r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−2)</m:t>
                    </m:r>
                  </m:oMath>
                </a14:m>
                <a:endParaRPr lang="en-US" sz="1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6600" y="76200"/>
                <a:ext cx="1887297" cy="830997"/>
              </a:xfrm>
              <a:prstGeom prst="rect">
                <a:avLst/>
              </a:prstGeom>
              <a:blipFill rotWithShape="1">
                <a:blip r:embed="rId6"/>
                <a:stretch>
                  <a:fillRect r="-639" b="-2857"/>
                </a:stretch>
              </a:blipFill>
              <a:ln w="254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6" name="TextBox 105"/>
          <p:cNvSpPr txBox="1"/>
          <p:nvPr/>
        </p:nvSpPr>
        <p:spPr>
          <a:xfrm>
            <a:off x="7086600" y="914400"/>
            <a:ext cx="1887297" cy="600164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If regular, then divide by the number of angles to find what they all are!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685800" y="4038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108˚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457200" y="33528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108˚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1251005" y="4038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108˚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990600" y="29718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108˚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1447800" y="33528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108˚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2590800" y="2895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3124200" y="2895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2590800" y="4038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3124200" y="40386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2286000" y="34290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3429000" y="3429000"/>
            <a:ext cx="533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4343400" y="30480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4191000" y="36576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029200" y="41148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5257800" y="36576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5105400" y="30480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4724400" y="28956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052547" y="2726754"/>
            <a:ext cx="280621" cy="2038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309186" y="3326435"/>
            <a:ext cx="245536" cy="19301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721433" y="4240887"/>
            <a:ext cx="77845" cy="2521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V="1">
            <a:off x="1547307" y="4312153"/>
            <a:ext cx="357145" cy="15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V="1">
            <a:off x="1953789" y="3216846"/>
            <a:ext cx="88810" cy="2861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V="1">
            <a:off x="3417511" y="4279559"/>
            <a:ext cx="357145" cy="15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V="1">
            <a:off x="2502230" y="2883293"/>
            <a:ext cx="357145" cy="15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V="1">
            <a:off x="3849164" y="3398608"/>
            <a:ext cx="188996" cy="3296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V="1">
            <a:off x="2204477" y="3440011"/>
            <a:ext cx="188996" cy="3296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H="1" flipV="1">
            <a:off x="2637011" y="4136822"/>
            <a:ext cx="188996" cy="3296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flipH="1" flipV="1">
            <a:off x="3439534" y="2735271"/>
            <a:ext cx="188996" cy="3296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V="1">
            <a:off x="5261287" y="4342104"/>
            <a:ext cx="357145" cy="15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V="1">
            <a:off x="5741391" y="3636458"/>
            <a:ext cx="194281" cy="2662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 flipH="1" flipV="1">
            <a:off x="5618539" y="2938765"/>
            <a:ext cx="74401" cy="3129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flipH="1" flipV="1">
            <a:off x="4836277" y="2722058"/>
            <a:ext cx="358942" cy="1693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flipH="1">
            <a:off x="4212583" y="3033208"/>
            <a:ext cx="363345" cy="1698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V="1">
            <a:off x="4180869" y="3635577"/>
            <a:ext cx="99546" cy="3972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4571120" y="4206417"/>
            <a:ext cx="228159" cy="2915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TextBox 130"/>
          <p:cNvSpPr txBox="1"/>
          <p:nvPr/>
        </p:nvSpPr>
        <p:spPr>
          <a:xfrm>
            <a:off x="4495800" y="4114800"/>
            <a:ext cx="609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128.6˚</a:t>
            </a:r>
            <a:endParaRPr lang="en-US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753385" y="2726635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72˚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150411" y="3515140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72˚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771938" y="4279790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72˚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1695615" y="4058479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72˚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1712843" y="3065891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72˚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2079928" y="3751029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60˚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2765065" y="4269189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60˚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3569472" y="4024024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60˚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3713920" y="3206364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60˚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3055287" y="2635194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60˚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2261482" y="2890961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60˚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4711808" y="4315570"/>
            <a:ext cx="567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5460556" y="4110162"/>
            <a:ext cx="567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5692469" y="3379967"/>
            <a:ext cx="567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5232619" y="2761090"/>
            <a:ext cx="567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4494473" y="2714707"/>
            <a:ext cx="567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4023360" y="3209013"/>
            <a:ext cx="5234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4027995" y="4005468"/>
            <a:ext cx="567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381000" y="4800600"/>
            <a:ext cx="1636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Each interior angle = 108˚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2286000" y="4800600"/>
            <a:ext cx="1636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Each interior angle = 120˚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4191000" y="4800600"/>
            <a:ext cx="1636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Each interior angle = 128.6˚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381000" y="5410200"/>
            <a:ext cx="1636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Each exterior angle </a:t>
            </a:r>
          </a:p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180 - 108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838200" y="6019800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72˚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2286000" y="5410200"/>
            <a:ext cx="1636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Each exterior angle</a:t>
            </a:r>
          </a:p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180 - 120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2743200" y="6019800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60˚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4191000" y="5410200"/>
            <a:ext cx="1636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Each exterior angle </a:t>
            </a:r>
          </a:p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180 – 128.6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4648200" y="6019800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51.4˚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8" name="TextBox 157"/>
              <p:cNvSpPr txBox="1"/>
              <p:nvPr/>
            </p:nvSpPr>
            <p:spPr>
              <a:xfrm>
                <a:off x="6934200" y="4800600"/>
                <a:ext cx="1636643" cy="6386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latin typeface="Comic Sans MS" panose="030F0702030302020204" pitchFamily="66" charset="0"/>
                  </a:rPr>
                  <a:t>Each interior angle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2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1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200" b="0" i="1" smtClean="0">
                              <a:latin typeface="Cambria Math"/>
                            </a:rPr>
                            <m:t>180(</m:t>
                          </m:r>
                          <m:r>
                            <a:rPr lang="en-US" sz="12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en-US" sz="1200" b="0" i="1" smtClean="0">
                              <a:latin typeface="Cambria Math"/>
                            </a:rPr>
                            <m:t>−2)</m:t>
                          </m:r>
                        </m:num>
                        <m:den>
                          <m:r>
                            <a:rPr lang="en-US" sz="1200" b="0" i="1" smtClean="0">
                              <a:latin typeface="Cambria Math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en-US" sz="1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8" name="TextBox 1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4200" y="4800600"/>
                <a:ext cx="1636643" cy="63863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9" name="TextBox 158"/>
              <p:cNvSpPr txBox="1"/>
              <p:nvPr/>
            </p:nvSpPr>
            <p:spPr>
              <a:xfrm>
                <a:off x="6934200" y="5562600"/>
                <a:ext cx="1636643" cy="6386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latin typeface="Comic Sans MS" panose="030F0702030302020204" pitchFamily="66" charset="0"/>
                  </a:rPr>
                  <a:t>Each exterior angle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200" b="0" i="1" smtClean="0">
                          <a:latin typeface="Cambria Math"/>
                        </a:rPr>
                        <m:t>=180−</m:t>
                      </m:r>
                      <m:f>
                        <m:fPr>
                          <m:ctrlPr>
                            <a:rPr lang="en-US" sz="1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200" b="0" i="1" smtClean="0">
                              <a:latin typeface="Cambria Math"/>
                            </a:rPr>
                            <m:t>180(</m:t>
                          </m:r>
                          <m:r>
                            <a:rPr lang="en-US" sz="12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en-US" sz="1200" b="0" i="1" smtClean="0">
                              <a:latin typeface="Cambria Math"/>
                            </a:rPr>
                            <m:t>−2)</m:t>
                          </m:r>
                        </m:num>
                        <m:den>
                          <m:r>
                            <a:rPr lang="en-US" sz="1200" b="0" i="1" smtClean="0">
                              <a:latin typeface="Cambria Math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en-US" sz="1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9" name="TextBox 1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4200" y="5562600"/>
                <a:ext cx="1636643" cy="63863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0" name="TextBox 159"/>
          <p:cNvSpPr txBox="1"/>
          <p:nvPr/>
        </p:nvSpPr>
        <p:spPr>
          <a:xfrm>
            <a:off x="7010400" y="4495800"/>
            <a:ext cx="13805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Regular ‘n’-</a:t>
            </a:r>
            <a:r>
              <a:rPr lang="en-US" sz="1400" u="sng" dirty="0" err="1" smtClean="0">
                <a:latin typeface="Comic Sans MS" panose="030F0702030302020204" pitchFamily="66" charset="0"/>
              </a:rPr>
              <a:t>gon</a:t>
            </a:r>
            <a:endParaRPr lang="en-US" sz="11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24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115" grpId="0"/>
      <p:bldP spid="116" grpId="0"/>
      <p:bldP spid="117" grpId="0"/>
      <p:bldP spid="118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47" grpId="0"/>
      <p:bldP spid="148" grpId="0"/>
      <p:bldP spid="152" grpId="0"/>
      <p:bldP spid="153" grpId="0"/>
      <p:bldP spid="154" grpId="0"/>
      <p:bldP spid="155" grpId="0"/>
      <p:bldP spid="156" grpId="0"/>
      <p:bldP spid="157" grpId="0"/>
      <p:bldP spid="1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Angles in Polygons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956" y="1822836"/>
            <a:ext cx="8229600" cy="4525963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Comic Sans MS" panose="030F0702030302020204" pitchFamily="66" charset="0"/>
              </a:rPr>
              <a:t>There is also an alternative way to work out the size of the exterior angles (for a regular shape), without needing the interior angle first…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0" y="76200"/>
            <a:ext cx="1887297" cy="646331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Pairs of interior and exterior angles add up to 180˚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7086600" y="76200"/>
                <a:ext cx="1887297" cy="830997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Sum of Interior angles, where n is the number of sides</a:t>
                </a:r>
              </a:p>
              <a:p>
                <a:pPr algn="ctr"/>
                <a:r>
                  <a:rPr lang="en-US" sz="1200" dirty="0" smtClean="0">
                    <a:solidFill>
                      <a:srgbClr val="FF0000"/>
                    </a:solidFill>
                    <a:latin typeface="Comic Sans MS" panose="030F0702030302020204" pitchFamily="66" charset="0"/>
                    <a:sym typeface="Wingdings" panose="05000000000000000000" pitchFamily="2" charset="2"/>
                  </a:rPr>
                  <a:t> </a:t>
                </a:r>
                <a14:m>
                  <m:oMath xmlns:m="http://schemas.openxmlformats.org/officeDocument/2006/math"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180(</m:t>
                    </m:r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𝑛</m:t>
                    </m:r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−2)</m:t>
                    </m:r>
                  </m:oMath>
                </a14:m>
                <a:endParaRPr lang="en-US" sz="1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6600" y="76200"/>
                <a:ext cx="1887297" cy="830997"/>
              </a:xfrm>
              <a:prstGeom prst="rect">
                <a:avLst/>
              </a:prstGeom>
              <a:blipFill rotWithShape="1">
                <a:blip r:embed="rId3"/>
                <a:stretch>
                  <a:fillRect r="-639" b="-2857"/>
                </a:stretch>
              </a:blipFill>
              <a:ln w="254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6" name="TextBox 105"/>
          <p:cNvSpPr txBox="1"/>
          <p:nvPr/>
        </p:nvSpPr>
        <p:spPr>
          <a:xfrm>
            <a:off x="7086600" y="914400"/>
            <a:ext cx="1887297" cy="600164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If regular, then divide by the number of angles to find what they all are!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388951" y="4344725"/>
            <a:ext cx="16610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u="sng" dirty="0" smtClean="0">
                <a:latin typeface="Comic Sans MS" panose="030F0702030302020204" pitchFamily="66" charset="0"/>
              </a:rPr>
              <a:t>Regular Pentagon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2293951" y="4344725"/>
            <a:ext cx="15792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u="sng" dirty="0" smtClean="0">
                <a:latin typeface="Comic Sans MS" panose="030F0702030302020204" pitchFamily="66" charset="0"/>
              </a:rPr>
              <a:t>Regular Hexagon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212" name="TextBox 211"/>
          <p:cNvSpPr txBox="1"/>
          <p:nvPr/>
        </p:nvSpPr>
        <p:spPr>
          <a:xfrm>
            <a:off x="4198951" y="4344725"/>
            <a:ext cx="16546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Regular Heptagon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pic>
        <p:nvPicPr>
          <p:cNvPr id="213" name="Picture 2" descr="http://www.kidsmathgamesonline.com/images/pictures/shapes/heptago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090" y="2592125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4" name="Picture 4" descr="http://www.kidsmathgamesonline.com/images/pictures/shapes/pentago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90" y="2592125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" name="Picture 6" descr="http://www.kidsmathgamesonline.com/images/pictures/shapes/hexago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090" y="2592125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6" name="TextBox 215"/>
          <p:cNvSpPr txBox="1"/>
          <p:nvPr/>
        </p:nvSpPr>
        <p:spPr>
          <a:xfrm>
            <a:off x="6942151" y="2744525"/>
            <a:ext cx="1447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Comic Sans MS" panose="030F0702030302020204" pitchFamily="66" charset="0"/>
              </a:rPr>
              <a:t>?</a:t>
            </a:r>
            <a:endParaRPr lang="en-US" sz="8000" dirty="0">
              <a:latin typeface="Comic Sans MS" panose="030F0702030302020204" pitchFamily="66" charset="0"/>
            </a:endParaRPr>
          </a:p>
        </p:txBody>
      </p:sp>
      <p:cxnSp>
        <p:nvCxnSpPr>
          <p:cNvPr id="234" name="Straight Connector 233"/>
          <p:cNvCxnSpPr/>
          <p:nvPr/>
        </p:nvCxnSpPr>
        <p:spPr>
          <a:xfrm>
            <a:off x="1060498" y="2575679"/>
            <a:ext cx="280621" cy="2038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5" name="Straight Connector 234"/>
          <p:cNvCxnSpPr/>
          <p:nvPr/>
        </p:nvCxnSpPr>
        <p:spPr>
          <a:xfrm flipV="1">
            <a:off x="317137" y="3175360"/>
            <a:ext cx="245536" cy="19301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Straight Connector 235"/>
          <p:cNvCxnSpPr/>
          <p:nvPr/>
        </p:nvCxnSpPr>
        <p:spPr>
          <a:xfrm>
            <a:off x="729384" y="4089812"/>
            <a:ext cx="77845" cy="2521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7" name="Straight Connector 236"/>
          <p:cNvCxnSpPr/>
          <p:nvPr/>
        </p:nvCxnSpPr>
        <p:spPr>
          <a:xfrm flipV="1">
            <a:off x="1555258" y="4161078"/>
            <a:ext cx="357145" cy="15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" name="Straight Connector 237"/>
          <p:cNvCxnSpPr/>
          <p:nvPr/>
        </p:nvCxnSpPr>
        <p:spPr>
          <a:xfrm flipV="1">
            <a:off x="1961740" y="3065771"/>
            <a:ext cx="88810" cy="2861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Straight Connector 238"/>
          <p:cNvCxnSpPr/>
          <p:nvPr/>
        </p:nvCxnSpPr>
        <p:spPr>
          <a:xfrm flipV="1">
            <a:off x="3425462" y="4128484"/>
            <a:ext cx="357145" cy="15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Straight Connector 239"/>
          <p:cNvCxnSpPr/>
          <p:nvPr/>
        </p:nvCxnSpPr>
        <p:spPr>
          <a:xfrm flipV="1">
            <a:off x="2510181" y="2732218"/>
            <a:ext cx="357145" cy="15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1" name="Straight Connector 240"/>
          <p:cNvCxnSpPr/>
          <p:nvPr/>
        </p:nvCxnSpPr>
        <p:spPr>
          <a:xfrm flipV="1">
            <a:off x="3857115" y="3247533"/>
            <a:ext cx="188996" cy="3296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Straight Connector 241"/>
          <p:cNvCxnSpPr/>
          <p:nvPr/>
        </p:nvCxnSpPr>
        <p:spPr>
          <a:xfrm flipV="1">
            <a:off x="2212428" y="3288936"/>
            <a:ext cx="188996" cy="3296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3" name="Straight Connector 242"/>
          <p:cNvCxnSpPr/>
          <p:nvPr/>
        </p:nvCxnSpPr>
        <p:spPr>
          <a:xfrm flipH="1" flipV="1">
            <a:off x="2644962" y="3985747"/>
            <a:ext cx="188996" cy="3296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4" name="Straight Connector 243"/>
          <p:cNvCxnSpPr/>
          <p:nvPr/>
        </p:nvCxnSpPr>
        <p:spPr>
          <a:xfrm flipH="1" flipV="1">
            <a:off x="3447485" y="2584196"/>
            <a:ext cx="188996" cy="3296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Straight Connector 244"/>
          <p:cNvCxnSpPr/>
          <p:nvPr/>
        </p:nvCxnSpPr>
        <p:spPr>
          <a:xfrm flipV="1">
            <a:off x="5269238" y="4191029"/>
            <a:ext cx="357145" cy="15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Straight Connector 245"/>
          <p:cNvCxnSpPr/>
          <p:nvPr/>
        </p:nvCxnSpPr>
        <p:spPr>
          <a:xfrm flipV="1">
            <a:off x="5749342" y="3485383"/>
            <a:ext cx="194281" cy="2662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Straight Connector 246"/>
          <p:cNvCxnSpPr/>
          <p:nvPr/>
        </p:nvCxnSpPr>
        <p:spPr>
          <a:xfrm flipH="1" flipV="1">
            <a:off x="5626490" y="2787690"/>
            <a:ext cx="74401" cy="3129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8" name="Straight Connector 247"/>
          <p:cNvCxnSpPr/>
          <p:nvPr/>
        </p:nvCxnSpPr>
        <p:spPr>
          <a:xfrm flipH="1" flipV="1">
            <a:off x="4844228" y="2570983"/>
            <a:ext cx="358942" cy="1693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9" name="Straight Connector 248"/>
          <p:cNvCxnSpPr/>
          <p:nvPr/>
        </p:nvCxnSpPr>
        <p:spPr>
          <a:xfrm flipH="1">
            <a:off x="4220534" y="2882133"/>
            <a:ext cx="363345" cy="1698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Straight Connector 249"/>
          <p:cNvCxnSpPr/>
          <p:nvPr/>
        </p:nvCxnSpPr>
        <p:spPr>
          <a:xfrm flipV="1">
            <a:off x="4188820" y="3484502"/>
            <a:ext cx="99546" cy="3972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1" name="Straight Connector 250"/>
          <p:cNvCxnSpPr/>
          <p:nvPr/>
        </p:nvCxnSpPr>
        <p:spPr>
          <a:xfrm>
            <a:off x="4579071" y="4055342"/>
            <a:ext cx="228159" cy="2915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3" name="TextBox 252"/>
          <p:cNvSpPr txBox="1"/>
          <p:nvPr/>
        </p:nvSpPr>
        <p:spPr>
          <a:xfrm>
            <a:off x="761336" y="2575560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72˚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54" name="TextBox 253"/>
          <p:cNvSpPr txBox="1"/>
          <p:nvPr/>
        </p:nvSpPr>
        <p:spPr>
          <a:xfrm>
            <a:off x="158362" y="3364065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72˚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55" name="TextBox 254"/>
          <p:cNvSpPr txBox="1"/>
          <p:nvPr/>
        </p:nvSpPr>
        <p:spPr>
          <a:xfrm>
            <a:off x="779889" y="4128715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72˚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56" name="TextBox 255"/>
          <p:cNvSpPr txBox="1"/>
          <p:nvPr/>
        </p:nvSpPr>
        <p:spPr>
          <a:xfrm>
            <a:off x="1703566" y="3907404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72˚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57" name="TextBox 256"/>
          <p:cNvSpPr txBox="1"/>
          <p:nvPr/>
        </p:nvSpPr>
        <p:spPr>
          <a:xfrm>
            <a:off x="1720794" y="2914816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72˚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58" name="TextBox 257"/>
          <p:cNvSpPr txBox="1"/>
          <p:nvPr/>
        </p:nvSpPr>
        <p:spPr>
          <a:xfrm>
            <a:off x="2087879" y="3599954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60˚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59" name="TextBox 258"/>
          <p:cNvSpPr txBox="1"/>
          <p:nvPr/>
        </p:nvSpPr>
        <p:spPr>
          <a:xfrm>
            <a:off x="2773016" y="4118114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60˚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0" name="TextBox 259"/>
          <p:cNvSpPr txBox="1"/>
          <p:nvPr/>
        </p:nvSpPr>
        <p:spPr>
          <a:xfrm>
            <a:off x="3577423" y="3872949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60˚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1" name="TextBox 260"/>
          <p:cNvSpPr txBox="1"/>
          <p:nvPr/>
        </p:nvSpPr>
        <p:spPr>
          <a:xfrm>
            <a:off x="3721871" y="3055289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60˚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2" name="TextBox 261"/>
          <p:cNvSpPr txBox="1"/>
          <p:nvPr/>
        </p:nvSpPr>
        <p:spPr>
          <a:xfrm>
            <a:off x="3063238" y="2484119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60˚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3" name="TextBox 262"/>
          <p:cNvSpPr txBox="1"/>
          <p:nvPr/>
        </p:nvSpPr>
        <p:spPr>
          <a:xfrm>
            <a:off x="2269433" y="2739886"/>
            <a:ext cx="487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60˚</a:t>
            </a:r>
            <a:endParaRPr lang="en-US" sz="12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4" name="TextBox 263"/>
          <p:cNvSpPr txBox="1"/>
          <p:nvPr/>
        </p:nvSpPr>
        <p:spPr>
          <a:xfrm>
            <a:off x="4719759" y="4164495"/>
            <a:ext cx="567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5" name="TextBox 264"/>
          <p:cNvSpPr txBox="1"/>
          <p:nvPr/>
        </p:nvSpPr>
        <p:spPr>
          <a:xfrm>
            <a:off x="5468507" y="3959087"/>
            <a:ext cx="567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6" name="TextBox 265"/>
          <p:cNvSpPr txBox="1"/>
          <p:nvPr/>
        </p:nvSpPr>
        <p:spPr>
          <a:xfrm>
            <a:off x="5700420" y="3228892"/>
            <a:ext cx="567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7" name="TextBox 266"/>
          <p:cNvSpPr txBox="1"/>
          <p:nvPr/>
        </p:nvSpPr>
        <p:spPr>
          <a:xfrm>
            <a:off x="5240570" y="2610015"/>
            <a:ext cx="567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8" name="TextBox 267"/>
          <p:cNvSpPr txBox="1"/>
          <p:nvPr/>
        </p:nvSpPr>
        <p:spPr>
          <a:xfrm>
            <a:off x="4502424" y="2563632"/>
            <a:ext cx="567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9" name="TextBox 268"/>
          <p:cNvSpPr txBox="1"/>
          <p:nvPr/>
        </p:nvSpPr>
        <p:spPr>
          <a:xfrm>
            <a:off x="4031311" y="3057938"/>
            <a:ext cx="5234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70" name="TextBox 269"/>
          <p:cNvSpPr txBox="1"/>
          <p:nvPr/>
        </p:nvSpPr>
        <p:spPr>
          <a:xfrm>
            <a:off x="4035946" y="3854393"/>
            <a:ext cx="567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51.4˚</a:t>
            </a:r>
            <a:endParaRPr lang="en-US" sz="105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71" name="TextBox 270"/>
          <p:cNvSpPr txBox="1"/>
          <p:nvPr/>
        </p:nvSpPr>
        <p:spPr>
          <a:xfrm>
            <a:off x="388951" y="4649525"/>
            <a:ext cx="1636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Each exterior angle = 72˚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274" name="TextBox 273"/>
          <p:cNvSpPr txBox="1"/>
          <p:nvPr/>
        </p:nvSpPr>
        <p:spPr>
          <a:xfrm>
            <a:off x="388951" y="5182925"/>
            <a:ext cx="16366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5 exterior angles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275" name="TextBox 274"/>
          <p:cNvSpPr txBox="1"/>
          <p:nvPr/>
        </p:nvSpPr>
        <p:spPr>
          <a:xfrm>
            <a:off x="846151" y="5944925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360˚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282" name="TextBox 281"/>
          <p:cNvSpPr txBox="1"/>
          <p:nvPr/>
        </p:nvSpPr>
        <p:spPr>
          <a:xfrm>
            <a:off x="7018351" y="4344725"/>
            <a:ext cx="13805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Regular ‘n’-</a:t>
            </a:r>
            <a:r>
              <a:rPr lang="en-US" sz="1400" u="sng" dirty="0" err="1" smtClean="0">
                <a:latin typeface="Comic Sans MS" panose="030F0702030302020204" pitchFamily="66" charset="0"/>
              </a:rPr>
              <a:t>gon</a:t>
            </a:r>
            <a:endParaRPr lang="en-US" sz="1100" u="sng" dirty="0">
              <a:latin typeface="Comic Sans MS" panose="030F0702030302020204" pitchFamily="66" charset="0"/>
            </a:endParaRPr>
          </a:p>
        </p:txBody>
      </p:sp>
      <p:sp>
        <p:nvSpPr>
          <p:cNvPr id="283" name="TextBox 282"/>
          <p:cNvSpPr txBox="1"/>
          <p:nvPr/>
        </p:nvSpPr>
        <p:spPr>
          <a:xfrm>
            <a:off x="693751" y="5563925"/>
            <a:ext cx="1066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72 x 5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284" name="TextBox 283"/>
          <p:cNvSpPr txBox="1"/>
          <p:nvPr/>
        </p:nvSpPr>
        <p:spPr>
          <a:xfrm>
            <a:off x="2293951" y="4649525"/>
            <a:ext cx="1636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Each exterior angle = 60˚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285" name="TextBox 284"/>
          <p:cNvSpPr txBox="1"/>
          <p:nvPr/>
        </p:nvSpPr>
        <p:spPr>
          <a:xfrm>
            <a:off x="2293951" y="5182925"/>
            <a:ext cx="16366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6 exterior angles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286" name="TextBox 285"/>
          <p:cNvSpPr txBox="1"/>
          <p:nvPr/>
        </p:nvSpPr>
        <p:spPr>
          <a:xfrm>
            <a:off x="2751151" y="5944925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360˚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287" name="TextBox 286"/>
          <p:cNvSpPr txBox="1"/>
          <p:nvPr/>
        </p:nvSpPr>
        <p:spPr>
          <a:xfrm>
            <a:off x="2598751" y="5563925"/>
            <a:ext cx="1066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60 x 6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288" name="TextBox 287"/>
          <p:cNvSpPr txBox="1"/>
          <p:nvPr/>
        </p:nvSpPr>
        <p:spPr>
          <a:xfrm>
            <a:off x="4198951" y="4649525"/>
            <a:ext cx="1636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Each exterior angle = 51.4˚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289" name="TextBox 288"/>
          <p:cNvSpPr txBox="1"/>
          <p:nvPr/>
        </p:nvSpPr>
        <p:spPr>
          <a:xfrm>
            <a:off x="4198951" y="5182925"/>
            <a:ext cx="16366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7 exterior angles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290" name="TextBox 289"/>
          <p:cNvSpPr txBox="1"/>
          <p:nvPr/>
        </p:nvSpPr>
        <p:spPr>
          <a:xfrm>
            <a:off x="4656151" y="5944925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= 360˚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291" name="TextBox 290"/>
          <p:cNvSpPr txBox="1"/>
          <p:nvPr/>
        </p:nvSpPr>
        <p:spPr>
          <a:xfrm>
            <a:off x="4503751" y="5563925"/>
            <a:ext cx="1066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Comic Sans MS" panose="030F0702030302020204" pitchFamily="66" charset="0"/>
              </a:rPr>
              <a:t>51.4 x 7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41951" y="5868725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(Remember that the 51.4 has been rounded)</a:t>
            </a:r>
            <a:endParaRPr lang="en-US" sz="1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2" name="TextBox 291"/>
              <p:cNvSpPr txBox="1"/>
              <p:nvPr/>
            </p:nvSpPr>
            <p:spPr>
              <a:xfrm>
                <a:off x="6637351" y="4649525"/>
                <a:ext cx="2133600" cy="17466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The exterior angles always add up to 360˚ in total</a:t>
                </a:r>
              </a:p>
              <a:p>
                <a:pPr algn="ctr"/>
                <a:endParaRPr lang="en-US" sz="1200" dirty="0" smtClean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  <a:p>
                <a:pPr marL="171450" indent="-171450" algn="ctr">
                  <a:buFont typeface="Wingdings" pitchFamily="2" charset="2"/>
                  <a:buChar char="à"/>
                </a:pPr>
                <a:r>
                  <a:rPr lang="en-US" sz="1200" dirty="0" smtClean="0">
                    <a:solidFill>
                      <a:srgbClr val="FF0000"/>
                    </a:solidFill>
                    <a:latin typeface="Comic Sans MS" panose="030F0702030302020204" pitchFamily="66" charset="0"/>
                    <a:sym typeface="Wingdings" panose="05000000000000000000" pitchFamily="2" charset="2"/>
                  </a:rPr>
                  <a:t>So to find one in a regular (n-sided) polygon:</a:t>
                </a:r>
              </a:p>
              <a:p>
                <a:pPr marL="171450" indent="-171450" algn="ctr">
                  <a:buFont typeface="Wingdings" pitchFamily="2" charset="2"/>
                  <a:buChar char="à"/>
                </a:pPr>
                <a:endParaRPr lang="en-US" sz="1200" dirty="0">
                  <a:solidFill>
                    <a:srgbClr val="FF0000"/>
                  </a:solidFill>
                  <a:latin typeface="Comic Sans MS" panose="030F0702030302020204" pitchFamily="66" charset="0"/>
                  <a:sym typeface="Wingdings" panose="05000000000000000000" pitchFamily="2" charset="2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2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1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2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360</m:t>
                          </m:r>
                        </m:num>
                        <m:den>
                          <m:r>
                            <a:rPr lang="en-US" sz="12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en-US" sz="1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2" name="TextBox 2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7351" y="4649525"/>
                <a:ext cx="2133600" cy="1746632"/>
              </a:xfrm>
              <a:prstGeom prst="rect">
                <a:avLst/>
              </a:prstGeom>
              <a:blipFill rotWithShape="1">
                <a:blip r:embed="rId7"/>
                <a:stretch>
                  <a:fillRect r="-8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3" name="TextBox 292"/>
          <p:cNvSpPr txBox="1"/>
          <p:nvPr/>
        </p:nvSpPr>
        <p:spPr>
          <a:xfrm>
            <a:off x="76200" y="722244"/>
            <a:ext cx="2057400" cy="938719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exterior angles will always add up to 360 in total. Divide by the number of angles if a regular polygon!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287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500"/>
                                        <p:tgtEl>
                                          <p:spTgt spid="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500"/>
                                        <p:tgtEl>
                                          <p:spTgt spid="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500"/>
                                        <p:tgtEl>
                                          <p:spTgt spid="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10" grpId="0"/>
      <p:bldP spid="211" grpId="0"/>
      <p:bldP spid="212" grpId="0"/>
      <p:bldP spid="216" grpId="0"/>
      <p:bldP spid="253" grpId="0"/>
      <p:bldP spid="254" grpId="0"/>
      <p:bldP spid="255" grpId="0"/>
      <p:bldP spid="256" grpId="0"/>
      <p:bldP spid="257" grpId="0"/>
      <p:bldP spid="258" grpId="0"/>
      <p:bldP spid="259" grpId="0"/>
      <p:bldP spid="260" grpId="0"/>
      <p:bldP spid="261" grpId="0"/>
      <p:bldP spid="262" grpId="0"/>
      <p:bldP spid="263" grpId="0"/>
      <p:bldP spid="264" grpId="0"/>
      <p:bldP spid="265" grpId="0"/>
      <p:bldP spid="266" grpId="0"/>
      <p:bldP spid="267" grpId="0"/>
      <p:bldP spid="268" grpId="0"/>
      <p:bldP spid="269" grpId="0"/>
      <p:bldP spid="270" grpId="0"/>
      <p:bldP spid="271" grpId="0"/>
      <p:bldP spid="274" grpId="0"/>
      <p:bldP spid="275" grpId="0"/>
      <p:bldP spid="282" grpId="0"/>
      <p:bldP spid="283" grpId="0"/>
      <p:bldP spid="284" grpId="0"/>
      <p:bldP spid="285" grpId="0"/>
      <p:bldP spid="286" grpId="0"/>
      <p:bldP spid="287" grpId="0"/>
      <p:bldP spid="288" grpId="0"/>
      <p:bldP spid="289" grpId="0"/>
      <p:bldP spid="290" grpId="0"/>
      <p:bldP spid="291" grpId="0"/>
      <p:bldP spid="7" grpId="0"/>
      <p:bldP spid="7" grpId="1"/>
      <p:bldP spid="29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Angles in Polygons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907" y="1902349"/>
            <a:ext cx="8229600" cy="4525963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Comic Sans MS" panose="030F0702030302020204" pitchFamily="66" charset="0"/>
              </a:rPr>
              <a:t>Calculate the size of the interior angles and exterior angles in a regular dodecagon (12 sides)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0" y="76200"/>
            <a:ext cx="1887297" cy="646331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Pairs of interior and exterior angles add up to 180˚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7086600" y="76200"/>
                <a:ext cx="1887297" cy="830997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Sum of Interior angles, where n is the number of sides</a:t>
                </a:r>
              </a:p>
              <a:p>
                <a:pPr algn="ctr"/>
                <a:r>
                  <a:rPr lang="en-US" sz="1200" dirty="0" smtClean="0">
                    <a:solidFill>
                      <a:srgbClr val="FF0000"/>
                    </a:solidFill>
                    <a:latin typeface="Comic Sans MS" panose="030F0702030302020204" pitchFamily="66" charset="0"/>
                    <a:sym typeface="Wingdings" panose="05000000000000000000" pitchFamily="2" charset="2"/>
                  </a:rPr>
                  <a:t> </a:t>
                </a:r>
                <a14:m>
                  <m:oMath xmlns:m="http://schemas.openxmlformats.org/officeDocument/2006/math"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180(</m:t>
                    </m:r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𝑛</m:t>
                    </m:r>
                    <m:r>
                      <a:rPr lang="en-US" sz="1200" b="0" i="1" smtClean="0">
                        <a:solidFill>
                          <a:srgbClr val="FF0000"/>
                        </a:solidFill>
                        <a:latin typeface="Cambria Math"/>
                        <a:sym typeface="Wingdings" panose="05000000000000000000" pitchFamily="2" charset="2"/>
                      </a:rPr>
                      <m:t>−2)</m:t>
                    </m:r>
                  </m:oMath>
                </a14:m>
                <a:endParaRPr lang="en-US" sz="1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6600" y="76200"/>
                <a:ext cx="1887297" cy="830997"/>
              </a:xfrm>
              <a:prstGeom prst="rect">
                <a:avLst/>
              </a:prstGeom>
              <a:blipFill rotWithShape="1">
                <a:blip r:embed="rId3"/>
                <a:stretch>
                  <a:fillRect r="-639" b="-2857"/>
                </a:stretch>
              </a:blipFill>
              <a:ln w="254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6" name="TextBox 105"/>
          <p:cNvSpPr txBox="1"/>
          <p:nvPr/>
        </p:nvSpPr>
        <p:spPr>
          <a:xfrm>
            <a:off x="7086600" y="914400"/>
            <a:ext cx="1887297" cy="600164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If regular, then divide by the number of angles to find what they all are!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93" name="TextBox 292"/>
          <p:cNvSpPr txBox="1"/>
          <p:nvPr/>
        </p:nvSpPr>
        <p:spPr>
          <a:xfrm>
            <a:off x="76200" y="722244"/>
            <a:ext cx="2057400" cy="938719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exterior angles will always add up to 360 in total. Divide by the number of angles if a regular polygon!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" y="2895600"/>
            <a:ext cx="23871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Sum of the interior angles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38200" y="3276600"/>
            <a:ext cx="17139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Number of sides = 12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143000" y="3657600"/>
                <a:ext cx="108984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/>
                        </a:rPr>
                        <m:t>180(</m:t>
                      </m:r>
                      <m:r>
                        <a:rPr lang="en-US" sz="1400" b="0" i="1" smtClean="0">
                          <a:latin typeface="Cambria Math"/>
                        </a:rPr>
                        <m:t>𝑛</m:t>
                      </m:r>
                      <m:r>
                        <a:rPr lang="en-US" sz="1400" b="0" i="1" smtClean="0">
                          <a:latin typeface="Cambria Math"/>
                        </a:rPr>
                        <m:t>−2)</m:t>
                      </m:r>
                    </m:oMath>
                  </m:oMathPara>
                </a14:m>
                <a:endParaRPr lang="en-US" sz="1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000" y="3657600"/>
                <a:ext cx="1089849" cy="307777"/>
              </a:xfrm>
              <a:prstGeom prst="rect">
                <a:avLst/>
              </a:prstGeom>
              <a:blipFill rotWithShape="1">
                <a:blip r:embed="rId4"/>
                <a:stretch>
                  <a:fillRect b="-8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990600" y="4114800"/>
                <a:ext cx="13716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/>
                        </a:rPr>
                        <m:t>=180(12−2)</m:t>
                      </m:r>
                    </m:oMath>
                  </m:oMathPara>
                </a14:m>
                <a:endParaRPr lang="en-US" sz="1400" dirty="0"/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600" y="4114800"/>
                <a:ext cx="1371600" cy="307777"/>
              </a:xfrm>
              <a:prstGeom prst="rect">
                <a:avLst/>
              </a:prstGeom>
              <a:blipFill rotWithShape="1">
                <a:blip r:embed="rId5"/>
                <a:stretch>
                  <a:fillRect b="-8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1143000" y="4572000"/>
                <a:ext cx="10668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/>
                        </a:rPr>
                        <m:t>=180(10)</m:t>
                      </m:r>
                    </m:oMath>
                  </m:oMathPara>
                </a14:m>
                <a:endParaRPr lang="en-US" sz="1400" dirty="0"/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000" y="4572000"/>
                <a:ext cx="1066800" cy="307777"/>
              </a:xfrm>
              <a:prstGeom prst="rect">
                <a:avLst/>
              </a:prstGeom>
              <a:blipFill rotWithShape="1">
                <a:blip r:embed="rId6"/>
                <a:stretch>
                  <a:fillRect b="-8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1371600" y="5029200"/>
                <a:ext cx="838200" cy="3125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400" b="0" i="1" smtClean="0">
                              <a:latin typeface="Cambria Math"/>
                            </a:rPr>
                            <m:t>1800</m:t>
                          </m:r>
                        </m:e>
                        <m:sup>
                          <m:r>
                            <a:rPr lang="en-US" sz="1400" b="0" i="1" smtClean="0">
                              <a:latin typeface="Cambria Math"/>
                              <a:ea typeface="Cambria Math"/>
                            </a:rPr>
                            <m:t>°</m:t>
                          </m:r>
                        </m:sup>
                      </m:sSup>
                    </m:oMath>
                  </m:oMathPara>
                </a14:m>
                <a:endParaRPr lang="en-US" sz="1400" dirty="0"/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600" y="5029200"/>
                <a:ext cx="838200" cy="31258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TextBox 71"/>
          <p:cNvSpPr txBox="1"/>
          <p:nvPr/>
        </p:nvSpPr>
        <p:spPr>
          <a:xfrm>
            <a:off x="3505200" y="2895600"/>
            <a:ext cx="1763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Each interior angle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505200" y="4191000"/>
            <a:ext cx="18229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Each exterior angle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/>
              <p:cNvSpPr txBox="1"/>
              <p:nvPr/>
            </p:nvSpPr>
            <p:spPr>
              <a:xfrm>
                <a:off x="3810000" y="3276600"/>
                <a:ext cx="1066800" cy="3125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400" b="0" i="1" smtClean="0">
                              <a:latin typeface="Cambria Math"/>
                            </a:rPr>
                            <m:t>1800</m:t>
                          </m:r>
                        </m:e>
                        <m:sup>
                          <m:r>
                            <a:rPr lang="en-US" sz="1400" b="0" i="1" smtClean="0">
                              <a:latin typeface="Cambria Math"/>
                              <a:ea typeface="Cambria Math"/>
                            </a:rPr>
                            <m:t>°</m:t>
                          </m:r>
                        </m:sup>
                      </m:sSup>
                      <m:r>
                        <a:rPr lang="en-US" sz="1400" b="0" i="1" smtClean="0">
                          <a:latin typeface="Cambria Math"/>
                          <a:ea typeface="Cambria Math"/>
                        </a:rPr>
                        <m:t>÷12</m:t>
                      </m:r>
                    </m:oMath>
                  </m:oMathPara>
                </a14:m>
                <a:endParaRPr lang="en-US" sz="1400" dirty="0"/>
              </a:p>
            </p:txBody>
          </p:sp>
        </mc:Choice>
        <mc:Fallback xmlns="">
          <p:sp>
            <p:nvSpPr>
              <p:cNvPr id="74" name="TextBox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0" y="3276600"/>
                <a:ext cx="1066800" cy="31258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4038600" y="3657600"/>
                <a:ext cx="609600" cy="3125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400" b="0" i="1" smtClean="0">
                              <a:latin typeface="Cambria Math"/>
                            </a:rPr>
                            <m:t>150</m:t>
                          </m:r>
                        </m:e>
                        <m:sup>
                          <m:r>
                            <a:rPr lang="en-US" sz="1400" b="0" i="1" smtClean="0">
                              <a:latin typeface="Cambria Math"/>
                              <a:ea typeface="Cambria Math"/>
                            </a:rPr>
                            <m:t>°</m:t>
                          </m:r>
                        </m:sup>
                      </m:sSup>
                    </m:oMath>
                  </m:oMathPara>
                </a14:m>
                <a:endParaRPr lang="en-US" sz="1400" dirty="0"/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0" y="3657600"/>
                <a:ext cx="609600" cy="312586"/>
              </a:xfrm>
              <a:prstGeom prst="rect">
                <a:avLst/>
              </a:prstGeom>
              <a:blipFill rotWithShape="1">
                <a:blip r:embed="rId9"/>
                <a:stretch>
                  <a:fillRect r="-8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>
                <a:off x="3733800" y="4572000"/>
                <a:ext cx="1371600" cy="3125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400" b="0" i="1" smtClean="0">
                              <a:latin typeface="Cambria Math"/>
                            </a:rPr>
                            <m:t>180</m:t>
                          </m:r>
                        </m:e>
                        <m:sup>
                          <m:r>
                            <a:rPr lang="en-US" sz="1400" b="0" i="1" smtClean="0">
                              <a:latin typeface="Cambria Math"/>
                              <a:ea typeface="Cambria Math"/>
                            </a:rPr>
                            <m:t>°</m:t>
                          </m:r>
                        </m:sup>
                      </m:sSup>
                      <m:r>
                        <a:rPr lang="en-US" sz="1400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US" sz="1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400" i="1">
                              <a:latin typeface="Cambria Math"/>
                            </a:rPr>
                            <m:t>1</m:t>
                          </m:r>
                          <m:r>
                            <a:rPr lang="en-US" sz="1400" b="0" i="1" smtClean="0">
                              <a:latin typeface="Cambria Math"/>
                            </a:rPr>
                            <m:t>5</m:t>
                          </m:r>
                          <m:r>
                            <a:rPr lang="en-US" sz="1400" i="1">
                              <a:latin typeface="Cambria Math"/>
                            </a:rPr>
                            <m:t>0</m:t>
                          </m:r>
                        </m:e>
                        <m:sup>
                          <m:r>
                            <a:rPr lang="en-US" sz="1400" i="1">
                              <a:latin typeface="Cambria Math"/>
                              <a:ea typeface="Cambria Math"/>
                            </a:rPr>
                            <m:t>°</m:t>
                          </m:r>
                        </m:sup>
                      </m:sSup>
                    </m:oMath>
                  </m:oMathPara>
                </a14:m>
                <a:endParaRPr lang="en-US" sz="1400" dirty="0"/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3800" y="4572000"/>
                <a:ext cx="1371600" cy="31258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/>
              <p:cNvSpPr txBox="1"/>
              <p:nvPr/>
            </p:nvSpPr>
            <p:spPr>
              <a:xfrm>
                <a:off x="4114800" y="4953000"/>
                <a:ext cx="533400" cy="3125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400" b="0" i="1" smtClean="0">
                              <a:latin typeface="Cambria Math"/>
                            </a:rPr>
                            <m:t>30</m:t>
                          </m:r>
                        </m:e>
                        <m:sup>
                          <m:r>
                            <a:rPr lang="en-US" sz="1400" b="0" i="1" smtClean="0">
                              <a:latin typeface="Cambria Math"/>
                              <a:ea typeface="Cambria Math"/>
                            </a:rPr>
                            <m:t>°</m:t>
                          </m:r>
                        </m:sup>
                      </m:sSup>
                    </m:oMath>
                  </m:oMathPara>
                </a14:m>
                <a:endParaRPr lang="en-US" sz="1400" dirty="0"/>
              </a:p>
            </p:txBody>
          </p:sp>
        </mc:Choice>
        <mc:Fallback xmlns="">
          <p:sp>
            <p:nvSpPr>
              <p:cNvPr id="77" name="TextBox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4800" y="4953000"/>
                <a:ext cx="533400" cy="312586"/>
              </a:xfrm>
              <a:prstGeom prst="rect">
                <a:avLst/>
              </a:prstGeom>
              <a:blipFill rotWithShape="1">
                <a:blip r:embed="rId11"/>
                <a:stretch>
                  <a:fillRect r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8" name="TextBox 77"/>
          <p:cNvSpPr txBox="1"/>
          <p:nvPr/>
        </p:nvSpPr>
        <p:spPr>
          <a:xfrm>
            <a:off x="6019800" y="4191000"/>
            <a:ext cx="29225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u="sng" dirty="0" smtClean="0">
                <a:latin typeface="Comic Sans MS" panose="030F0702030302020204" pitchFamily="66" charset="0"/>
              </a:rPr>
              <a:t>Each exterior angle (alternative)</a:t>
            </a:r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553200" y="4572000"/>
            <a:ext cx="17139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Number of sides = 12</a:t>
            </a:r>
            <a:endParaRPr lang="en-US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6781800" y="4953000"/>
                <a:ext cx="1219200" cy="3125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400" b="0" i="1" smtClean="0">
                              <a:latin typeface="Cambria Math"/>
                            </a:rPr>
                            <m:t>360</m:t>
                          </m:r>
                        </m:e>
                        <m:sup>
                          <m:r>
                            <a:rPr lang="en-US" sz="1400" b="0" i="1" smtClean="0">
                              <a:latin typeface="Cambria Math"/>
                              <a:ea typeface="Cambria Math"/>
                            </a:rPr>
                            <m:t>°</m:t>
                          </m:r>
                        </m:sup>
                      </m:sSup>
                      <m:r>
                        <a:rPr lang="en-US" sz="1400" i="1">
                          <a:latin typeface="Cambria Math"/>
                          <a:ea typeface="Cambria Math"/>
                        </a:rPr>
                        <m:t>÷</m:t>
                      </m:r>
                      <m:r>
                        <a:rPr lang="en-US" sz="1400" b="0" i="1" smtClean="0">
                          <a:latin typeface="Cambria Math"/>
                          <a:ea typeface="Cambria Math"/>
                        </a:rPr>
                        <m:t>12</m:t>
                      </m:r>
                    </m:oMath>
                  </m:oMathPara>
                </a14:m>
                <a:endParaRPr lang="en-US" sz="1400" dirty="0"/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1800" y="4953000"/>
                <a:ext cx="1219200" cy="31258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7162800" y="5410200"/>
                <a:ext cx="533400" cy="3125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400" b="0" i="1" smtClean="0">
                              <a:latin typeface="Cambria Math"/>
                            </a:rPr>
                            <m:t>30</m:t>
                          </m:r>
                        </m:e>
                        <m:sup>
                          <m:r>
                            <a:rPr lang="en-US" sz="1400" b="0" i="1" smtClean="0">
                              <a:latin typeface="Cambria Math"/>
                              <a:ea typeface="Cambria Math"/>
                            </a:rPr>
                            <m:t>°</m:t>
                          </m:r>
                        </m:sup>
                      </m:sSup>
                    </m:oMath>
                  </m:oMathPara>
                </a14:m>
                <a:endParaRPr lang="en-US" sz="1400" dirty="0"/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2800" y="5410200"/>
                <a:ext cx="533400" cy="312586"/>
              </a:xfrm>
              <a:prstGeom prst="rect">
                <a:avLst/>
              </a:prstGeom>
              <a:blipFill rotWithShape="1">
                <a:blip r:embed="rId11"/>
                <a:stretch>
                  <a:fillRect r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Arc 7"/>
          <p:cNvSpPr/>
          <p:nvPr/>
        </p:nvSpPr>
        <p:spPr>
          <a:xfrm>
            <a:off x="2133600" y="3810000"/>
            <a:ext cx="304800" cy="457200"/>
          </a:xfrm>
          <a:prstGeom prst="arc">
            <a:avLst>
              <a:gd name="adj1" fmla="val 16200000"/>
              <a:gd name="adj2" fmla="val 5374343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Arc 83"/>
          <p:cNvSpPr/>
          <p:nvPr/>
        </p:nvSpPr>
        <p:spPr>
          <a:xfrm>
            <a:off x="2133600" y="4267200"/>
            <a:ext cx="304800" cy="457200"/>
          </a:xfrm>
          <a:prstGeom prst="arc">
            <a:avLst>
              <a:gd name="adj1" fmla="val 16200000"/>
              <a:gd name="adj2" fmla="val 5374343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Arc 84"/>
          <p:cNvSpPr/>
          <p:nvPr/>
        </p:nvSpPr>
        <p:spPr>
          <a:xfrm>
            <a:off x="2133600" y="4724400"/>
            <a:ext cx="304800" cy="457200"/>
          </a:xfrm>
          <a:prstGeom prst="arc">
            <a:avLst>
              <a:gd name="adj1" fmla="val 16200000"/>
              <a:gd name="adj2" fmla="val 5374343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Arc 85"/>
          <p:cNvSpPr/>
          <p:nvPr/>
        </p:nvSpPr>
        <p:spPr>
          <a:xfrm>
            <a:off x="4648200" y="3429000"/>
            <a:ext cx="304800" cy="381000"/>
          </a:xfrm>
          <a:prstGeom prst="arc">
            <a:avLst>
              <a:gd name="adj1" fmla="val 16200000"/>
              <a:gd name="adj2" fmla="val 5374343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Arc 86"/>
          <p:cNvSpPr/>
          <p:nvPr/>
        </p:nvSpPr>
        <p:spPr>
          <a:xfrm>
            <a:off x="4800600" y="4724400"/>
            <a:ext cx="304800" cy="381000"/>
          </a:xfrm>
          <a:prstGeom prst="arc">
            <a:avLst>
              <a:gd name="adj1" fmla="val 16200000"/>
              <a:gd name="adj2" fmla="val 5374343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Arc 88"/>
          <p:cNvSpPr/>
          <p:nvPr/>
        </p:nvSpPr>
        <p:spPr>
          <a:xfrm>
            <a:off x="7696200" y="5105400"/>
            <a:ext cx="304800" cy="457200"/>
          </a:xfrm>
          <a:prstGeom prst="arc">
            <a:avLst>
              <a:gd name="adj1" fmla="val 16200000"/>
              <a:gd name="adj2" fmla="val 5374343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438400" y="4800600"/>
            <a:ext cx="7793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Calculate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953000" y="3505200"/>
            <a:ext cx="7793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Calculate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105400" y="4800600"/>
            <a:ext cx="7793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Calculate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8001000" y="5181600"/>
            <a:ext cx="7793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Calculate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2438400" y="3886200"/>
            <a:ext cx="56457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  <a:latin typeface="Comic Sans MS" panose="030F0702030302020204" pitchFamily="66" charset="0"/>
              </a:rPr>
              <a:t>n</a:t>
            </a:r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= 12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2438400" y="4267200"/>
            <a:ext cx="77938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Calculate</a:t>
            </a:r>
          </a:p>
          <a:p>
            <a:pPr algn="ctr"/>
            <a:r>
              <a:rPr lang="en-US" sz="1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bracket</a:t>
            </a:r>
            <a:endParaRPr lang="en-US" sz="1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266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7" grpId="0"/>
      <p:bldP spid="6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80" grpId="0"/>
      <p:bldP spid="82" grpId="0"/>
      <p:bldP spid="83" grpId="0"/>
      <p:bldP spid="8" grpId="0" animBg="1"/>
      <p:bldP spid="84" grpId="0" animBg="1"/>
      <p:bldP spid="85" grpId="0" animBg="1"/>
      <p:bldP spid="86" grpId="0" animBg="1"/>
      <p:bldP spid="87" grpId="0" animBg="1"/>
      <p:bldP spid="89" grpId="0" animBg="1"/>
      <p:bldP spid="9" grpId="0"/>
      <p:bldP spid="91" grpId="0"/>
      <p:bldP spid="92" grpId="0"/>
      <p:bldP spid="93" grpId="0"/>
      <p:bldP spid="94" grpId="0"/>
      <p:bldP spid="9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1235</Words>
  <Application>Microsoft Office PowerPoint</Application>
  <PresentationFormat>On-screen Show (4:3)</PresentationFormat>
  <Paragraphs>263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Cambria Math</vt:lpstr>
      <vt:lpstr>Comic Sans MS</vt:lpstr>
      <vt:lpstr>Kristen ITC</vt:lpstr>
      <vt:lpstr>Lao UI</vt:lpstr>
      <vt:lpstr>Wingdings</vt:lpstr>
      <vt:lpstr>Office Theme</vt:lpstr>
      <vt:lpstr>PowerPoint Presentation</vt:lpstr>
      <vt:lpstr>Angles in Polygons</vt:lpstr>
      <vt:lpstr>Angles in Polygons</vt:lpstr>
      <vt:lpstr>Angles in Polygons</vt:lpstr>
      <vt:lpstr>Angles in Polygons</vt:lpstr>
      <vt:lpstr>Angles in Polygons</vt:lpstr>
      <vt:lpstr>Angles in Polygons</vt:lpstr>
      <vt:lpstr>Angles in Polygons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Pye</dc:creator>
  <cp:lastModifiedBy>E Riley</cp:lastModifiedBy>
  <cp:revision>31</cp:revision>
  <dcterms:created xsi:type="dcterms:W3CDTF">2006-08-16T00:00:00Z</dcterms:created>
  <dcterms:modified xsi:type="dcterms:W3CDTF">2021-06-21T15:25:26Z</dcterms:modified>
</cp:coreProperties>
</file>