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8" r:id="rId2"/>
    <p:sldId id="264" r:id="rId3"/>
    <p:sldId id="267" r:id="rId4"/>
    <p:sldId id="269" r:id="rId5"/>
    <p:sldId id="270" r:id="rId6"/>
  </p:sldIdLst>
  <p:sldSz cx="9144000" cy="6858000" type="screen4x3"/>
  <p:notesSz cx="6858000" cy="9144000"/>
  <p:embeddedFontLst>
    <p:embeddedFont>
      <p:font typeface="Twinkl" panose="020B0604020202020204" charset="0"/>
      <p:regular r:id="rId9"/>
      <p:bold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Sassoon Infant Md" panose="02000603050000020003" charset="0"/>
      <p:regular r:id="rId15"/>
    </p:embeddedFont>
    <p:embeddedFont>
      <p:font typeface="BPreplay" panose="02000503000000020004" charset="0"/>
      <p:regular r:id="rId16"/>
      <p:bold r:id="rId17"/>
      <p:italic r:id="rId18"/>
      <p:boldItalic r:id="rId19"/>
    </p:embeddedFont>
    <p:embeddedFont>
      <p:font typeface="Sassoon Infant Rg" panose="02000503030000020003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C95DC"/>
    <a:srgbClr val="B8E1FF"/>
    <a:srgbClr val="228CDB"/>
    <a:srgbClr val="C19AB7"/>
    <a:srgbClr val="F78154"/>
    <a:srgbClr val="5FAD56"/>
    <a:srgbClr val="F5ECF6"/>
    <a:srgbClr val="F2C14E"/>
    <a:srgbClr val="3D7137"/>
    <a:srgbClr val="6B38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0" autoAdjust="0"/>
    <p:restoredTop sz="95839" autoAdjust="0"/>
  </p:normalViewPr>
  <p:slideViewPr>
    <p:cSldViewPr snapToGrid="0" showGuides="1">
      <p:cViewPr varScale="1">
        <p:scale>
          <a:sx n="69" d="100"/>
          <a:sy n="69" d="100"/>
        </p:scale>
        <p:origin x="1398" y="6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6" d="100"/>
          <a:sy n="76" d="100"/>
        </p:scale>
        <p:origin x="345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13.fntdata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viewProps" Target="viewProp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CADC72-8EA1-43B8-87F5-3AB30F3D10A8}" type="datetimeFigureOut">
              <a:rPr lang="en-GB" smtClean="0"/>
              <a:t>19/09/2020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60E056-97E1-48C6-BB8D-815185C7D40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1533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winkl Logo"/>
          <p:cNvPicPr>
            <a:picLocks noChangeAspect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1781175"/>
            <a:ext cx="3816350" cy="4003667"/>
          </a:xfrm>
          <a:prstGeom prst="rect">
            <a:avLst/>
          </a:prstGeom>
          <a:solidFill>
            <a:schemeClr val="bg1"/>
          </a:solidFill>
          <a:ln w="28575"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Any substance that is used to </a:t>
            </a:r>
            <a:r>
              <a:rPr lang="en-GB" altLang="en-US" dirty="0" smtClean="0">
                <a:solidFill>
                  <a:schemeClr val="tx1"/>
                </a:solidFill>
                <a:latin typeface="Twinkl" pitchFamily="2" charset="0"/>
              </a:rPr>
              <a:t/>
            </a:r>
            <a:br>
              <a:rPr lang="en-GB" altLang="en-US" dirty="0" smtClean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 smtClean="0">
                <a:solidFill>
                  <a:schemeClr val="tx1"/>
                </a:solidFill>
                <a:latin typeface="Twinkl" pitchFamily="2" charset="0"/>
              </a:rPr>
              <a:t>make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something is a material. </a:t>
            </a:r>
            <a:endParaRPr lang="en-GB" altLang="en-US" dirty="0" smtClean="0">
              <a:solidFill>
                <a:schemeClr val="tx1"/>
              </a:solidFill>
              <a:latin typeface="Twinkl" pitchFamily="2" charset="0"/>
            </a:endParaRPr>
          </a:p>
          <a:p>
            <a:pPr algn="ctr"/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Natural materials such as stone, wood and cotton are used or worked with in the way they are found in nature</a:t>
            </a:r>
            <a:r>
              <a:rPr lang="en-GB" altLang="en-US" dirty="0" smtClean="0">
                <a:solidFill>
                  <a:schemeClr val="tx1"/>
                </a:solidFill>
                <a:latin typeface="Twinkl" pitchFamily="2" charset="0"/>
              </a:rPr>
              <a:t>.</a:t>
            </a:r>
          </a:p>
          <a:p>
            <a:pPr algn="ctr"/>
            <a:r>
              <a:rPr lang="en-GB" altLang="en-US" dirty="0" smtClean="0">
                <a:solidFill>
                  <a:schemeClr val="tx1"/>
                </a:solidFill>
                <a:latin typeface="Twinkl" pitchFamily="2" charset="0"/>
              </a:rPr>
              <a:t> 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Synthetic or </a:t>
            </a:r>
            <a:r>
              <a:rPr lang="en-GB" altLang="en-US" dirty="0" smtClean="0">
                <a:solidFill>
                  <a:schemeClr val="tx1"/>
                </a:solidFill>
                <a:latin typeface="Twinkl" pitchFamily="2" charset="0"/>
              </a:rPr>
              <a:t>human-made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materials are made from natural materials, but are altered with the help of heat or chemicals. Some examples include plastics, </a:t>
            </a:r>
            <a:r>
              <a:rPr lang="en-GB" altLang="en-US" dirty="0" smtClean="0">
                <a:solidFill>
                  <a:schemeClr val="tx1"/>
                </a:solidFill>
                <a:latin typeface="Twinkl" pitchFamily="2" charset="0"/>
              </a:rPr>
              <a:t/>
            </a:r>
            <a:br>
              <a:rPr lang="en-GB" altLang="en-US" dirty="0" smtClean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 smtClean="0">
                <a:solidFill>
                  <a:schemeClr val="tx1"/>
                </a:solidFill>
                <a:latin typeface="Twinkl" pitchFamily="2" charset="0"/>
              </a:rPr>
              <a:t>polyester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and Kevlar.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55650" y="841453"/>
            <a:ext cx="7632700" cy="619126"/>
          </a:xfrm>
        </p:spPr>
        <p:txBody>
          <a:bodyPr>
            <a:noAutofit/>
          </a:bodyPr>
          <a:lstStyle/>
          <a:p>
            <a:r>
              <a:rPr lang="en-GB" sz="3600" dirty="0" smtClean="0">
                <a:solidFill>
                  <a:schemeClr val="tx1"/>
                </a:solidFill>
                <a:latin typeface="Twinkl" pitchFamily="2" charset="0"/>
              </a:rPr>
              <a:t>Describing Materials</a:t>
            </a:r>
            <a:endParaRPr lang="en-GB" sz="3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86300" y="1781176"/>
            <a:ext cx="3702050" cy="1952625"/>
          </a:xfrm>
          <a:prstGeom prst="rect">
            <a:avLst/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 smtClean="0">
                <a:latin typeface="Twinkl" pitchFamily="2" charset="0"/>
              </a:rPr>
              <a:t>Natural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86300" y="3832218"/>
            <a:ext cx="3702050" cy="1952625"/>
          </a:xfrm>
          <a:prstGeom prst="rect">
            <a:avLst/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 smtClean="0">
                <a:latin typeface="Twinkl" pitchFamily="2" charset="0"/>
              </a:rPr>
              <a:t>Human-made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896" y="2236961"/>
            <a:ext cx="1750856" cy="13051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4407" y="2509932"/>
            <a:ext cx="1449732" cy="10524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685" y="1861206"/>
            <a:ext cx="778357" cy="182807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372" y="4243325"/>
            <a:ext cx="1841905" cy="12916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813" y="4187145"/>
            <a:ext cx="1268012" cy="140402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3280" y="4236789"/>
            <a:ext cx="1050556" cy="133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2" y="728663"/>
            <a:ext cx="8220075" cy="962027"/>
          </a:xfrm>
        </p:spPr>
        <p:txBody>
          <a:bodyPr>
            <a:noAutofit/>
          </a:bodyPr>
          <a:lstStyle/>
          <a:p>
            <a:r>
              <a:rPr lang="en-GB" sz="3600" dirty="0" smtClean="0">
                <a:latin typeface="Twinkl" pitchFamily="2" charset="0"/>
                <a:ea typeface="Sassoon Infant Rg" panose="02000503030000020003" pitchFamily="50" charset="0"/>
              </a:rPr>
              <a:t>Describing Materials</a:t>
            </a:r>
            <a:endParaRPr lang="en-GB" sz="3600" dirty="0">
              <a:latin typeface="Twinkl" pitchFamily="2" charset="0"/>
              <a:ea typeface="Sassoon Infant Rg" panose="02000503030000020003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690690"/>
            <a:ext cx="7632700" cy="1951032"/>
          </a:xfrm>
          <a:prstGeom prst="rect">
            <a:avLst/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 smtClean="0">
                <a:solidFill>
                  <a:schemeClr val="bg1"/>
                </a:solidFill>
                <a:latin typeface="Twinkl" pitchFamily="2" charset="0"/>
              </a:rPr>
              <a:t>Find 5 different materials around your house.</a:t>
            </a:r>
          </a:p>
          <a:p>
            <a:endParaRPr lang="en-GB" altLang="en-US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242" y="1836306"/>
            <a:ext cx="2642758" cy="13363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5650" y="3781426"/>
            <a:ext cx="2537966" cy="2204739"/>
          </a:xfrm>
          <a:prstGeom prst="rect">
            <a:avLst/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 smtClean="0">
                <a:latin typeface="Twinkl" pitchFamily="2" charset="0"/>
              </a:rPr>
              <a:t>Think </a:t>
            </a:r>
            <a:r>
              <a:rPr lang="en-GB" altLang="en-US" dirty="0">
                <a:latin typeface="Twinkl" pitchFamily="2" charset="0"/>
              </a:rPr>
              <a:t>of words to describe each material, such as hard, soft, cold or rough</a:t>
            </a:r>
            <a:r>
              <a:rPr lang="en-GB" altLang="en-US" dirty="0" smtClean="0">
                <a:latin typeface="Twinkl" pitchFamily="2" charset="0"/>
              </a:rPr>
              <a:t>.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426780" y="3781426"/>
            <a:ext cx="4961569" cy="2204739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550" y="3641722"/>
            <a:ext cx="4876800" cy="22873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105" y="5442496"/>
            <a:ext cx="673395" cy="343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37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45338" y="381809"/>
            <a:ext cx="8220075" cy="990602"/>
          </a:xfrm>
        </p:spPr>
        <p:txBody>
          <a:bodyPr>
            <a:noAutofit/>
          </a:bodyPr>
          <a:lstStyle/>
          <a:p>
            <a:r>
              <a:rPr lang="en-GB" sz="3600" dirty="0" smtClean="0">
                <a:latin typeface="Twinkl" pitchFamily="2" charset="0"/>
              </a:rPr>
              <a:t>Properties</a:t>
            </a:r>
            <a:endParaRPr lang="en-GB" sz="3600" dirty="0">
              <a:latin typeface="Twinkl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5650" y="1246909"/>
            <a:ext cx="3530600" cy="4845916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sz="1600" dirty="0">
                <a:solidFill>
                  <a:schemeClr val="tx1"/>
                </a:solidFill>
                <a:latin typeface="Twinkl" pitchFamily="2" charset="0"/>
              </a:rPr>
              <a:t>The words used to describe a material are known as its </a:t>
            </a:r>
            <a:r>
              <a:rPr lang="en-GB" altLang="en-US" sz="1600" dirty="0" smtClean="0">
                <a:solidFill>
                  <a:schemeClr val="tx1"/>
                </a:solidFill>
                <a:latin typeface="Twinkl" pitchFamily="2" charset="0"/>
              </a:rPr>
              <a:t>properties.</a:t>
            </a:r>
          </a:p>
          <a:p>
            <a:pPr algn="ctr"/>
            <a:endParaRPr lang="en-GB" altLang="en-US" sz="1600" dirty="0">
              <a:solidFill>
                <a:schemeClr val="tx1"/>
              </a:solidFill>
              <a:latin typeface="Twinkl" pitchFamily="2" charset="0"/>
            </a:endParaRPr>
          </a:p>
          <a:p>
            <a:pPr algn="ctr"/>
            <a:r>
              <a:rPr lang="en-GB" altLang="en-US" sz="1600" dirty="0" smtClean="0">
                <a:solidFill>
                  <a:schemeClr val="tx1"/>
                </a:solidFill>
                <a:latin typeface="Twinkl" pitchFamily="2" charset="0"/>
              </a:rPr>
              <a:t>Each </a:t>
            </a:r>
            <a:r>
              <a:rPr lang="en-GB" altLang="en-US" sz="1600" dirty="0">
                <a:solidFill>
                  <a:schemeClr val="tx1"/>
                </a:solidFill>
                <a:latin typeface="Twinkl" pitchFamily="2" charset="0"/>
              </a:rPr>
              <a:t>material has its </a:t>
            </a:r>
            <a:r>
              <a:rPr lang="en-GB" altLang="en-US" sz="1600" dirty="0" smtClean="0">
                <a:solidFill>
                  <a:schemeClr val="tx1"/>
                </a:solidFill>
                <a:latin typeface="Twinkl" pitchFamily="2" charset="0"/>
              </a:rPr>
              <a:t/>
            </a:r>
            <a:br>
              <a:rPr lang="en-GB" altLang="en-US" sz="1600" dirty="0" smtClean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sz="1600" dirty="0" smtClean="0">
                <a:solidFill>
                  <a:schemeClr val="tx1"/>
                </a:solidFill>
                <a:latin typeface="Twinkl" pitchFamily="2" charset="0"/>
              </a:rPr>
              <a:t>own set </a:t>
            </a:r>
            <a:r>
              <a:rPr lang="en-GB" altLang="en-US" sz="1600" dirty="0">
                <a:solidFill>
                  <a:schemeClr val="tx1"/>
                </a:solidFill>
                <a:latin typeface="Twinkl" pitchFamily="2" charset="0"/>
              </a:rPr>
              <a:t>of properties</a:t>
            </a:r>
            <a:r>
              <a:rPr lang="en-GB" altLang="en-US" sz="1600" dirty="0" smtClean="0">
                <a:solidFill>
                  <a:schemeClr val="tx1"/>
                </a:solidFill>
                <a:latin typeface="Twinkl" pitchFamily="2" charset="0"/>
              </a:rPr>
              <a:t>.</a:t>
            </a:r>
          </a:p>
          <a:p>
            <a:pPr algn="ctr"/>
            <a:endParaRPr lang="en-GB" altLang="en-US" sz="1600" dirty="0">
              <a:solidFill>
                <a:schemeClr val="tx1"/>
              </a:solidFill>
              <a:latin typeface="Twinkl" pitchFamily="2" charset="0"/>
            </a:endParaRPr>
          </a:p>
          <a:p>
            <a:pPr algn="ctr"/>
            <a:r>
              <a:rPr lang="en-GB" altLang="en-US" sz="1600" dirty="0">
                <a:solidFill>
                  <a:schemeClr val="tx1"/>
                </a:solidFill>
                <a:latin typeface="Twinkl" pitchFamily="2" charset="0"/>
              </a:rPr>
              <a:t>These properties make different materials useful for </a:t>
            </a:r>
            <a:r>
              <a:rPr lang="en-GB" altLang="en-US" sz="1600" dirty="0" smtClean="0">
                <a:solidFill>
                  <a:schemeClr val="tx1"/>
                </a:solidFill>
                <a:latin typeface="Twinkl" pitchFamily="2" charset="0"/>
              </a:rPr>
              <a:t/>
            </a:r>
            <a:br>
              <a:rPr lang="en-GB" altLang="en-US" sz="1600" dirty="0" smtClean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sz="1600" dirty="0" smtClean="0">
                <a:solidFill>
                  <a:schemeClr val="tx1"/>
                </a:solidFill>
                <a:latin typeface="Twinkl" pitchFamily="2" charset="0"/>
              </a:rPr>
              <a:t>different </a:t>
            </a:r>
            <a:r>
              <a:rPr lang="en-GB" altLang="en-US" sz="1600" dirty="0">
                <a:solidFill>
                  <a:schemeClr val="tx1"/>
                </a:solidFill>
                <a:latin typeface="Twinkl" pitchFamily="2" charset="0"/>
              </a:rPr>
              <a:t>purposes</a:t>
            </a:r>
            <a:r>
              <a:rPr lang="en-GB" altLang="en-US" sz="1600" dirty="0" smtClean="0">
                <a:solidFill>
                  <a:schemeClr val="tx1"/>
                </a:solidFill>
                <a:latin typeface="Twinkl" pitchFamily="2" charset="0"/>
              </a:rPr>
              <a:t>.</a:t>
            </a:r>
          </a:p>
          <a:p>
            <a:pPr algn="ctr"/>
            <a:endParaRPr lang="en-GB" altLang="en-US" sz="1600" dirty="0">
              <a:solidFill>
                <a:schemeClr val="tx1"/>
              </a:solidFill>
              <a:latin typeface="Twinkl" pitchFamily="2" charset="0"/>
            </a:endParaRPr>
          </a:p>
          <a:p>
            <a:pPr algn="ctr"/>
            <a:r>
              <a:rPr lang="en-GB" altLang="en-US" sz="1600" dirty="0">
                <a:solidFill>
                  <a:schemeClr val="tx1"/>
                </a:solidFill>
                <a:latin typeface="Twinkl" pitchFamily="2" charset="0"/>
              </a:rPr>
              <a:t>Can you match the properties with their definitions on your Material Properties </a:t>
            </a:r>
            <a:r>
              <a:rPr lang="en-GB" altLang="en-US" sz="1600" dirty="0" smtClean="0">
                <a:solidFill>
                  <a:schemeClr val="tx1"/>
                </a:solidFill>
                <a:latin typeface="Twinkl" pitchFamily="2" charset="0"/>
              </a:rPr>
              <a:t/>
            </a:r>
            <a:br>
              <a:rPr lang="en-GB" altLang="en-US" sz="1600" dirty="0" smtClean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sz="1600" dirty="0" smtClean="0">
                <a:solidFill>
                  <a:schemeClr val="tx1"/>
                </a:solidFill>
                <a:latin typeface="Twinkl" pitchFamily="2" charset="0"/>
              </a:rPr>
              <a:t>Activity </a:t>
            </a:r>
            <a:r>
              <a:rPr lang="en-GB" altLang="en-US" sz="1600" dirty="0">
                <a:solidFill>
                  <a:schemeClr val="tx1"/>
                </a:solidFill>
                <a:latin typeface="Twinkl" pitchFamily="2" charset="0"/>
              </a:rPr>
              <a:t>Sheet</a:t>
            </a:r>
            <a:r>
              <a:rPr lang="en-GB" altLang="en-US" sz="1600" dirty="0" smtClean="0">
                <a:solidFill>
                  <a:schemeClr val="tx1"/>
                </a:solidFill>
                <a:latin typeface="Twinkl" pitchFamily="2" charset="0"/>
              </a:rPr>
              <a:t>? You can print this out or find an original way of showing this –chalk outside, as a poster- I’m sure you’ll </a:t>
            </a:r>
            <a:r>
              <a:rPr lang="en-GB" altLang="en-US" sz="1600" dirty="0" smtClean="0">
                <a:solidFill>
                  <a:schemeClr val="tx1"/>
                </a:solidFill>
                <a:latin typeface="Twinkl" pitchFamily="2" charset="0"/>
              </a:rPr>
              <a:t>find an even more original way! Don’t forget to photograph it and send it to us!</a:t>
            </a:r>
            <a:endParaRPr lang="en-GB" altLang="en-US" sz="1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19600" y="1713391"/>
            <a:ext cx="3968750" cy="4379433"/>
          </a:xfrm>
          <a:prstGeom prst="rect">
            <a:avLst/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4309">
            <a:off x="5849615" y="2566194"/>
            <a:ext cx="2180451" cy="3131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ndividual Work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1794107"/>
            <a:ext cx="603139" cy="60313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7510">
            <a:off x="4758302" y="2240825"/>
            <a:ext cx="2302846" cy="3257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42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133477"/>
          </a:xfrm>
        </p:spPr>
        <p:txBody>
          <a:bodyPr>
            <a:noAutofit/>
          </a:bodyPr>
          <a:lstStyle/>
          <a:p>
            <a:r>
              <a:rPr lang="en-GB" sz="3600" dirty="0" smtClean="0">
                <a:latin typeface="Twinkl" pitchFamily="2" charset="0"/>
                <a:ea typeface="Sassoon Infant Rg" panose="02000503030000020003" pitchFamily="50" charset="0"/>
              </a:rPr>
              <a:t>Using Materials</a:t>
            </a:r>
            <a:endParaRPr lang="en-GB" sz="3600" dirty="0">
              <a:latin typeface="Twinkl" pitchFamily="2" charset="0"/>
              <a:ea typeface="Sassoon Infant Rg" panose="02000503030000020003" pitchFamily="50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521258" y="1619250"/>
            <a:ext cx="5867092" cy="1916454"/>
          </a:xfrm>
          <a:prstGeom prst="rect">
            <a:avLst/>
          </a:prstGeom>
          <a:solidFill>
            <a:srgbClr val="228CDB"/>
          </a:solidFill>
          <a:ln>
            <a:solidFill>
              <a:srgbClr val="228C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dirty="0" smtClean="0">
                <a:latin typeface="Twinkl" pitchFamily="2" charset="0"/>
              </a:rPr>
              <a:t>It is useful because if you know the properties of a material, you can then choose the best material                                          for a purpose. </a:t>
            </a:r>
          </a:p>
          <a:p>
            <a:pPr lvl="1"/>
            <a:r>
              <a:rPr lang="en-GB" dirty="0" smtClean="0">
                <a:latin typeface="Twinkl" pitchFamily="2" charset="0"/>
              </a:rPr>
              <a:t>Look again at the objects </a:t>
            </a:r>
            <a:r>
              <a:rPr lang="en-GB" dirty="0" smtClean="0">
                <a:latin typeface="Twinkl" pitchFamily="2" charset="0"/>
              </a:rPr>
              <a:t>you chose. </a:t>
            </a:r>
            <a:r>
              <a:rPr lang="en-GB" dirty="0" smtClean="0">
                <a:latin typeface="Twinkl" pitchFamily="2" charset="0"/>
              </a:rPr>
              <a:t>Why was each material chosen to make these things?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1" y="1619250"/>
            <a:ext cx="1765608" cy="1916453"/>
          </a:xfrm>
          <a:prstGeom prst="rect">
            <a:avLst/>
          </a:prstGeom>
          <a:solidFill>
            <a:srgbClr val="B8E1FF"/>
          </a:solidFill>
          <a:ln>
            <a:solidFill>
              <a:srgbClr val="B8E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Why is it useful to know the properties of a material</a:t>
            </a:r>
            <a:r>
              <a:rPr lang="en-GB" altLang="en-US" dirty="0" smtClean="0">
                <a:solidFill>
                  <a:schemeClr val="tx1"/>
                </a:solidFill>
                <a:latin typeface="Twinkl" pitchFamily="2" charset="0"/>
              </a:rPr>
              <a:t>?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55650" y="3675355"/>
            <a:ext cx="7632700" cy="2417470"/>
          </a:xfrm>
          <a:prstGeom prst="rect">
            <a:avLst/>
          </a:prstGeom>
          <a:solidFill>
            <a:srgbClr val="9C95DC"/>
          </a:solidFill>
          <a:ln>
            <a:solidFill>
              <a:srgbClr val="9C95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62177"/>
          <a:stretch/>
        </p:blipFill>
        <p:spPr>
          <a:xfrm>
            <a:off x="4296792" y="4039693"/>
            <a:ext cx="3866134" cy="205313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154622" y="4404409"/>
            <a:ext cx="2135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 smtClean="0">
                <a:latin typeface="Twinkl" pitchFamily="2" charset="0"/>
              </a:rPr>
              <a:t>.</a:t>
            </a:r>
            <a:endParaRPr lang="en-GB" altLang="en-US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915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1240</TotalTime>
  <Words>249</Words>
  <Application>Microsoft Office PowerPoint</Application>
  <PresentationFormat>On-screen Show (4:3)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Twinkl</vt:lpstr>
      <vt:lpstr>Calibri</vt:lpstr>
      <vt:lpstr>Sassoon Infant Md</vt:lpstr>
      <vt:lpstr>BPreplay</vt:lpstr>
      <vt:lpstr>Sassoon Infant Rg</vt:lpstr>
      <vt:lpstr>Arial</vt:lpstr>
      <vt:lpstr>Office Theme</vt:lpstr>
      <vt:lpstr>PowerPoint Presentation</vt:lpstr>
      <vt:lpstr>Describing Materials</vt:lpstr>
      <vt:lpstr>Describing Materials</vt:lpstr>
      <vt:lpstr>Properties</vt:lpstr>
      <vt:lpstr>Using Materials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l.holden</cp:lastModifiedBy>
  <cp:revision>97</cp:revision>
  <dcterms:created xsi:type="dcterms:W3CDTF">2014-10-01T16:09:27Z</dcterms:created>
  <dcterms:modified xsi:type="dcterms:W3CDTF">2020-09-19T16:55:54Z</dcterms:modified>
</cp:coreProperties>
</file>