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3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9" r:id="rId14"/>
    <p:sldId id="280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Twinkl SemiBold" charset="0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2898A8"/>
    <a:srgbClr val="45C2D3"/>
    <a:srgbClr val="FFE89F"/>
    <a:srgbClr val="DB5183"/>
    <a:srgbClr val="FF7E00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062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8FD366-CD80-4DB8-A173-A7DD1C09F14B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B7B48-A6BA-4B13-8970-F2CFB35B3F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77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8.png"/><Relationship Id="rId5" Type="http://schemas.microsoft.com/office/2007/relationships/media" Target="../media/media3.m4a"/><Relationship Id="rId10" Type="http://schemas.openxmlformats.org/officeDocument/2006/relationships/image" Target="../media/image7.png"/><Relationship Id="rId4" Type="http://schemas.openxmlformats.org/officeDocument/2006/relationships/audio" Target="../media/media2.m4a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5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audio" Target="../media/media6.m4a"/><Relationship Id="rId11" Type="http://schemas.openxmlformats.org/officeDocument/2006/relationships/image" Target="../media/image11.png"/><Relationship Id="rId5" Type="http://schemas.microsoft.com/office/2007/relationships/media" Target="../media/media6.m4a"/><Relationship Id="rId10" Type="http://schemas.openxmlformats.org/officeDocument/2006/relationships/image" Target="../media/image7.png"/><Relationship Id="rId4" Type="http://schemas.openxmlformats.org/officeDocument/2006/relationships/audio" Target="../media/media5.m4a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7.m4a"/><Relationship Id="rId11" Type="http://schemas.openxmlformats.org/officeDocument/2006/relationships/image" Target="../media/image12.png"/><Relationship Id="rId5" Type="http://schemas.microsoft.com/office/2007/relationships/media" Target="../media/media7.m4a"/><Relationship Id="rId10" Type="http://schemas.openxmlformats.org/officeDocument/2006/relationships/image" Target="../media/image7.png"/><Relationship Id="rId4" Type="http://schemas.openxmlformats.org/officeDocument/2006/relationships/audio" Target="../media/media4.m4a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13.png"/><Relationship Id="rId5" Type="http://schemas.microsoft.com/office/2007/relationships/media" Target="../media/media8.m4a"/><Relationship Id="rId10" Type="http://schemas.openxmlformats.org/officeDocument/2006/relationships/image" Target="../media/image7.png"/><Relationship Id="rId4" Type="http://schemas.openxmlformats.org/officeDocument/2006/relationships/audio" Target="../media/media4.m4a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9.m4a"/><Relationship Id="rId11" Type="http://schemas.openxmlformats.org/officeDocument/2006/relationships/image" Target="../media/image14.png"/><Relationship Id="rId5" Type="http://schemas.microsoft.com/office/2007/relationships/media" Target="../media/media9.m4a"/><Relationship Id="rId10" Type="http://schemas.openxmlformats.org/officeDocument/2006/relationships/image" Target="../media/image7.png"/><Relationship Id="rId4" Type="http://schemas.openxmlformats.org/officeDocument/2006/relationships/audio" Target="../media/media4.m4a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10.m4a"/><Relationship Id="rId11" Type="http://schemas.openxmlformats.org/officeDocument/2006/relationships/image" Target="../media/image15.png"/><Relationship Id="rId5" Type="http://schemas.microsoft.com/office/2007/relationships/media" Target="../media/media10.m4a"/><Relationship Id="rId10" Type="http://schemas.openxmlformats.org/officeDocument/2006/relationships/image" Target="../media/image7.png"/><Relationship Id="rId4" Type="http://schemas.openxmlformats.org/officeDocument/2006/relationships/audio" Target="../media/media4.m4a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11.m4a"/><Relationship Id="rId11" Type="http://schemas.openxmlformats.org/officeDocument/2006/relationships/image" Target="../media/image16.png"/><Relationship Id="rId5" Type="http://schemas.microsoft.com/office/2007/relationships/media" Target="../media/media11.m4a"/><Relationship Id="rId10" Type="http://schemas.openxmlformats.org/officeDocument/2006/relationships/image" Target="../media/image7.png"/><Relationship Id="rId4" Type="http://schemas.openxmlformats.org/officeDocument/2006/relationships/audio" Target="../media/media4.m4a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12.m4a"/><Relationship Id="rId11" Type="http://schemas.openxmlformats.org/officeDocument/2006/relationships/image" Target="../media/image17.png"/><Relationship Id="rId5" Type="http://schemas.microsoft.com/office/2007/relationships/media" Target="../media/media12.m4a"/><Relationship Id="rId10" Type="http://schemas.openxmlformats.org/officeDocument/2006/relationships/image" Target="../media/image7.png"/><Relationship Id="rId4" Type="http://schemas.openxmlformats.org/officeDocument/2006/relationships/audio" Target="../media/media4.m4a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13" Type="http://schemas.microsoft.com/office/2007/relationships/media" Target="../media/media12.m4a"/><Relationship Id="rId18" Type="http://schemas.openxmlformats.org/officeDocument/2006/relationships/image" Target="../media/image8.png"/><Relationship Id="rId3" Type="http://schemas.microsoft.com/office/2007/relationships/media" Target="../media/media7.m4a"/><Relationship Id="rId21" Type="http://schemas.openxmlformats.org/officeDocument/2006/relationships/image" Target="../media/image21.png"/><Relationship Id="rId7" Type="http://schemas.microsoft.com/office/2007/relationships/media" Target="../media/media9.m4a"/><Relationship Id="rId12" Type="http://schemas.openxmlformats.org/officeDocument/2006/relationships/audio" Target="../media/media11.m4a"/><Relationship Id="rId17" Type="http://schemas.openxmlformats.org/officeDocument/2006/relationships/image" Target="../media/image18.png"/><Relationship Id="rId25" Type="http://schemas.openxmlformats.org/officeDocument/2006/relationships/image" Target="../media/image9.png"/><Relationship Id="rId2" Type="http://schemas.openxmlformats.org/officeDocument/2006/relationships/audio" Target="../media/media5.m4a"/><Relationship Id="rId16" Type="http://schemas.openxmlformats.org/officeDocument/2006/relationships/image" Target="../media/image7.png"/><Relationship Id="rId20" Type="http://schemas.openxmlformats.org/officeDocument/2006/relationships/image" Target="../media/image20.png"/><Relationship Id="rId1" Type="http://schemas.microsoft.com/office/2007/relationships/media" Target="../media/media5.m4a"/><Relationship Id="rId6" Type="http://schemas.openxmlformats.org/officeDocument/2006/relationships/audio" Target="../media/media8.m4a"/><Relationship Id="rId11" Type="http://schemas.microsoft.com/office/2007/relationships/media" Target="../media/media11.m4a"/><Relationship Id="rId24" Type="http://schemas.openxmlformats.org/officeDocument/2006/relationships/image" Target="../media/image24.png"/><Relationship Id="rId5" Type="http://schemas.microsoft.com/office/2007/relationships/media" Target="../media/media8.m4a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23.png"/><Relationship Id="rId10" Type="http://schemas.openxmlformats.org/officeDocument/2006/relationships/audio" Target="../media/media10.m4a"/><Relationship Id="rId19" Type="http://schemas.openxmlformats.org/officeDocument/2006/relationships/image" Target="../media/image19.png"/><Relationship Id="rId4" Type="http://schemas.openxmlformats.org/officeDocument/2006/relationships/audio" Target="../media/media7.m4a"/><Relationship Id="rId9" Type="http://schemas.microsoft.com/office/2007/relationships/media" Target="../media/media10.m4a"/><Relationship Id="rId14" Type="http://schemas.openxmlformats.org/officeDocument/2006/relationships/audio" Target="../media/media12.m4a"/><Relationship Id="rId22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4.m4a"/><Relationship Id="rId7" Type="http://schemas.openxmlformats.org/officeDocument/2006/relationships/image" Target="../media/image7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0.png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9.png"/><Relationship Id="rId4" Type="http://schemas.openxmlformats.org/officeDocument/2006/relationships/audio" Target="../media/media14.m4a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26068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>
                <a:solidFill>
                  <a:schemeClr val="tx1"/>
                </a:solidFill>
                <a:latin typeface="Twinkl" pitchFamily="2" charset="0"/>
              </a:rPr>
              <a:t>Les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jours</a:t>
            </a: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 de la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semaine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(Days of the Week)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74"/>
          <a:stretch/>
        </p:blipFill>
        <p:spPr>
          <a:xfrm>
            <a:off x="873941" y="2722605"/>
            <a:ext cx="3547627" cy="41353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87"/>
          <a:stretch/>
        </p:blipFill>
        <p:spPr>
          <a:xfrm flipH="1">
            <a:off x="4421568" y="2384854"/>
            <a:ext cx="2436766" cy="447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Twinkl SemiBold" pitchFamily="2" charset="0"/>
              </a:rPr>
              <a:t>DATE</a:t>
            </a:r>
            <a:endParaRPr lang="en-US" sz="3600" dirty="0">
              <a:latin typeface="Twinkl SemiBold" pitchFamily="2" charset="0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LO: To name the days of the week in French</a:t>
            </a:r>
            <a:endParaRPr lang="en-GB" dirty="0"/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/>
              <a:t>I can listen carefully to a set of vocabulary.</a:t>
            </a:r>
          </a:p>
          <a:p>
            <a:r>
              <a:rPr lang="en-GB" dirty="0"/>
              <a:t>I can understand, say and order the days of the week.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Number Fun!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764197"/>
            <a:ext cx="7632700" cy="6343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1896687"/>
            <a:ext cx="7185626" cy="369332"/>
          </a:xfrm>
          <a:prstGeom prst="rect">
            <a:avLst/>
          </a:prstGeom>
        </p:spPr>
        <p:txBody>
          <a:bodyPr wrap="square" lIns="216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remember the numbers 0-31?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578" y="2043033"/>
            <a:ext cx="2687021" cy="4049792"/>
          </a:xfrm>
          <a:prstGeom prst="rect">
            <a:avLst/>
          </a:prstGeom>
        </p:spPr>
      </p:pic>
      <p:sp>
        <p:nvSpPr>
          <p:cNvPr id="10" name="Oval Callout 9"/>
          <p:cNvSpPr/>
          <p:nvPr/>
        </p:nvSpPr>
        <p:spPr>
          <a:xfrm>
            <a:off x="2314088" y="4288594"/>
            <a:ext cx="1712332" cy="1510844"/>
          </a:xfrm>
          <a:prstGeom prst="wedgeEllipseCallout">
            <a:avLst>
              <a:gd name="adj1" fmla="val -55574"/>
              <a:gd name="adj2" fmla="val -13617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How many days in a fortnight? 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9" b="37938"/>
          <a:stretch/>
        </p:blipFill>
        <p:spPr>
          <a:xfrm>
            <a:off x="4572000" y="2785639"/>
            <a:ext cx="3830595" cy="3310361"/>
          </a:xfrm>
          <a:prstGeom prst="rect">
            <a:avLst/>
          </a:prstGeom>
        </p:spPr>
      </p:pic>
      <p:pic>
        <p:nvPicPr>
          <p:cNvPr id="1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20" name="1"/>
          <p:cNvGrpSpPr/>
          <p:nvPr/>
        </p:nvGrpSpPr>
        <p:grpSpPr>
          <a:xfrm>
            <a:off x="4348464" y="4750272"/>
            <a:ext cx="1413966" cy="1229423"/>
            <a:chOff x="4348464" y="4750272"/>
            <a:chExt cx="1413966" cy="1229423"/>
          </a:xfrm>
        </p:grpSpPr>
        <p:sp>
          <p:nvSpPr>
            <p:cNvPr id="11" name="Oval Callout 10"/>
            <p:cNvSpPr/>
            <p:nvPr/>
          </p:nvSpPr>
          <p:spPr>
            <a:xfrm>
              <a:off x="4348464" y="4750272"/>
              <a:ext cx="1413966" cy="1229423"/>
            </a:xfrm>
            <a:prstGeom prst="wedgeEllipseCallout">
              <a:avLst>
                <a:gd name="adj1" fmla="val 48468"/>
                <a:gd name="adj2" fmla="val -12148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trente</a:t>
              </a:r>
              <a:r>
                <a:rPr lang="en-GB" dirty="0">
                  <a:solidFill>
                    <a:schemeClr val="tx1"/>
                  </a:solidFill>
                </a:rPr>
                <a:t>-et-un ?</a:t>
              </a:r>
            </a:p>
          </p:txBody>
        </p:sp>
        <p:pic>
          <p:nvPicPr>
            <p:cNvPr id="15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8900" y="482293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2"/>
          <p:cNvGrpSpPr/>
          <p:nvPr/>
        </p:nvGrpSpPr>
        <p:grpSpPr>
          <a:xfrm>
            <a:off x="4348463" y="2447245"/>
            <a:ext cx="1144938" cy="905378"/>
            <a:chOff x="4348463" y="2447245"/>
            <a:chExt cx="1144938" cy="905378"/>
          </a:xfrm>
        </p:grpSpPr>
        <p:sp>
          <p:nvSpPr>
            <p:cNvPr id="12" name="Oval Callout 11"/>
            <p:cNvSpPr/>
            <p:nvPr/>
          </p:nvSpPr>
          <p:spPr>
            <a:xfrm>
              <a:off x="4348463" y="2447245"/>
              <a:ext cx="1144938" cy="905378"/>
            </a:xfrm>
            <a:prstGeom prst="wedgeEllipseCallout">
              <a:avLst>
                <a:gd name="adj1" fmla="val 126743"/>
                <a:gd name="adj2" fmla="val 7120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deux</a:t>
              </a:r>
              <a:r>
                <a:rPr lang="en-GB" dirty="0">
                  <a:solidFill>
                    <a:schemeClr val="tx1"/>
                  </a:solidFill>
                </a:rPr>
                <a:t> ?</a:t>
              </a:r>
            </a:p>
          </p:txBody>
        </p:sp>
        <p:pic>
          <p:nvPicPr>
            <p:cNvPr id="16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2397" y="2516372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3"/>
          <p:cNvGrpSpPr/>
          <p:nvPr/>
        </p:nvGrpSpPr>
        <p:grpSpPr>
          <a:xfrm>
            <a:off x="6521383" y="1705625"/>
            <a:ext cx="1618826" cy="1051947"/>
            <a:chOff x="6537378" y="1765631"/>
            <a:chExt cx="1618826" cy="1051947"/>
          </a:xfrm>
        </p:grpSpPr>
        <p:sp>
          <p:nvSpPr>
            <p:cNvPr id="13" name="Oval Callout 12"/>
            <p:cNvSpPr/>
            <p:nvPr/>
          </p:nvSpPr>
          <p:spPr>
            <a:xfrm>
              <a:off x="6537378" y="1765631"/>
              <a:ext cx="1618826" cy="1051947"/>
            </a:xfrm>
            <a:prstGeom prst="wedgeEllipseCallout">
              <a:avLst>
                <a:gd name="adj1" fmla="val 12419"/>
                <a:gd name="adj2" fmla="val 84538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quatorze</a:t>
              </a:r>
              <a:r>
                <a:rPr lang="en-GB" dirty="0">
                  <a:solidFill>
                    <a:schemeClr val="tx1"/>
                  </a:solidFill>
                </a:rPr>
                <a:t> !</a:t>
              </a:r>
            </a:p>
          </p:txBody>
        </p:sp>
        <p:pic>
          <p:nvPicPr>
            <p:cNvPr id="17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1988" y="186312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trente-et-u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35025" y="119063"/>
            <a:ext cx="609600" cy="609600"/>
          </a:xfrm>
          <a:prstGeom prst="rect">
            <a:avLst/>
          </a:prstGeom>
        </p:spPr>
      </p:pic>
      <p:pic>
        <p:nvPicPr>
          <p:cNvPr id="8" name="deux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35025" y="866400"/>
            <a:ext cx="609600" cy="609600"/>
          </a:xfrm>
          <a:prstGeom prst="rect">
            <a:avLst/>
          </a:prstGeom>
        </p:spPr>
      </p:pic>
      <p:pic>
        <p:nvPicPr>
          <p:cNvPr id="9" name="quatorz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72360" y="1591887"/>
            <a:ext cx="609600" cy="609600"/>
          </a:xfrm>
          <a:prstGeom prst="rect">
            <a:avLst/>
          </a:prstGeom>
        </p:spPr>
      </p:pic>
      <p:pic>
        <p:nvPicPr>
          <p:cNvPr id="21" name="trente-et-u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672483" y="145890"/>
            <a:ext cx="609600" cy="609600"/>
          </a:xfrm>
          <a:prstGeom prst="rect">
            <a:avLst/>
          </a:prstGeom>
        </p:spPr>
      </p:pic>
      <p:pic>
        <p:nvPicPr>
          <p:cNvPr id="22" name="deux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672483" y="893227"/>
            <a:ext cx="609600" cy="609600"/>
          </a:xfrm>
          <a:prstGeom prst="rect">
            <a:avLst/>
          </a:prstGeom>
        </p:spPr>
      </p:pic>
      <p:pic>
        <p:nvPicPr>
          <p:cNvPr id="23" name="quatorz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709818" y="16187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0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50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22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6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509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2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37"/>
          <a:stretch/>
        </p:blipFill>
        <p:spPr>
          <a:xfrm>
            <a:off x="864897" y="2356238"/>
            <a:ext cx="1637599" cy="3730085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344734" cy="1259471"/>
            <a:chOff x="4148667" y="2447244"/>
            <a:chExt cx="1344734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344734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lundi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3218873" y="3562928"/>
            <a:ext cx="734998" cy="69471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45887" y="6096292"/>
            <a:ext cx="609600" cy="609600"/>
          </a:xfrm>
          <a:prstGeom prst="rect">
            <a:avLst/>
          </a:prstGeom>
        </p:spPr>
      </p:pic>
      <p:pic>
        <p:nvPicPr>
          <p:cNvPr id="6" name="lund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45887" y="5302501"/>
            <a:ext cx="609600" cy="609600"/>
          </a:xfrm>
          <a:prstGeom prst="rect">
            <a:avLst/>
          </a:prstGeom>
        </p:spPr>
      </p:pic>
      <p:pic>
        <p:nvPicPr>
          <p:cNvPr id="7" name="C'est quel jou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07987" y="4316054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2201" y="3400392"/>
            <a:ext cx="609600" cy="609600"/>
          </a:xfrm>
          <a:prstGeom prst="rect">
            <a:avLst/>
          </a:prstGeom>
        </p:spPr>
      </p:pic>
      <p:pic>
        <p:nvPicPr>
          <p:cNvPr id="21" name="lund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2201" y="26066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56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6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4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64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344734" cy="1259471"/>
            <a:chOff x="4148667" y="2447244"/>
            <a:chExt cx="1344734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344734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mardi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3931674" y="3567869"/>
            <a:ext cx="724993" cy="69471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16"/>
          <a:stretch/>
        </p:blipFill>
        <p:spPr>
          <a:xfrm>
            <a:off x="926715" y="2056640"/>
            <a:ext cx="2292158" cy="4030893"/>
          </a:xfrm>
          <a:prstGeom prst="rect">
            <a:avLst/>
          </a:prstGeom>
        </p:spPr>
      </p:pic>
      <p:pic>
        <p:nvPicPr>
          <p:cNvPr id="3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156259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02130" y="954049"/>
            <a:ext cx="609600" cy="609600"/>
          </a:xfrm>
          <a:prstGeom prst="rect">
            <a:avLst/>
          </a:prstGeom>
        </p:spPr>
      </p:pic>
      <p:pic>
        <p:nvPicPr>
          <p:cNvPr id="7" name="mar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43705" y="1667488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2560632"/>
            <a:ext cx="609600" cy="609600"/>
          </a:xfrm>
          <a:prstGeom prst="rect">
            <a:avLst/>
          </a:prstGeom>
        </p:spPr>
      </p:pic>
      <p:pic>
        <p:nvPicPr>
          <p:cNvPr id="21" name="mar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31840" y="32740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7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3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32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5" y="2232494"/>
            <a:ext cx="1458977" cy="1259471"/>
            <a:chOff x="4148666" y="2447244"/>
            <a:chExt cx="1458977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6" y="2447244"/>
              <a:ext cx="1458977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mercredi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8772" y="2532703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4567235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76"/>
          <a:stretch/>
        </p:blipFill>
        <p:spPr>
          <a:xfrm>
            <a:off x="873865" y="2117659"/>
            <a:ext cx="1563548" cy="3978341"/>
          </a:xfrm>
          <a:prstGeom prst="rect">
            <a:avLst/>
          </a:prstGeom>
        </p:spPr>
      </p:pic>
      <p:pic>
        <p:nvPicPr>
          <p:cNvPr id="14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156259"/>
            <a:ext cx="609600" cy="609600"/>
          </a:xfrm>
          <a:prstGeom prst="rect">
            <a:avLst/>
          </a:prstGeom>
        </p:spPr>
      </p:pic>
      <p:pic>
        <p:nvPicPr>
          <p:cNvPr id="1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02130" y="954049"/>
            <a:ext cx="609600" cy="609600"/>
          </a:xfrm>
          <a:prstGeom prst="rect">
            <a:avLst/>
          </a:prstGeom>
        </p:spPr>
      </p:pic>
      <p:pic>
        <p:nvPicPr>
          <p:cNvPr id="1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2560632"/>
            <a:ext cx="609600" cy="609600"/>
          </a:xfrm>
          <a:prstGeom prst="rect">
            <a:avLst/>
          </a:prstGeom>
        </p:spPr>
      </p:pic>
      <p:pic>
        <p:nvPicPr>
          <p:cNvPr id="5" name="merc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40513" y="1747587"/>
            <a:ext cx="609600" cy="609600"/>
          </a:xfrm>
          <a:prstGeom prst="rect">
            <a:avLst/>
          </a:prstGeom>
        </p:spPr>
      </p:pic>
      <p:pic>
        <p:nvPicPr>
          <p:cNvPr id="21" name="merc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72801" y="33741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63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46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85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6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18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295822" cy="1259471"/>
            <a:chOff x="4148667" y="2447244"/>
            <a:chExt cx="1295822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295822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jeudi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5190339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06"/>
          <a:stretch/>
        </p:blipFill>
        <p:spPr>
          <a:xfrm>
            <a:off x="827761" y="2156687"/>
            <a:ext cx="1593284" cy="3939313"/>
          </a:xfrm>
          <a:prstGeom prst="rect">
            <a:avLst/>
          </a:prstGeom>
        </p:spPr>
      </p:pic>
      <p:pic>
        <p:nvPicPr>
          <p:cNvPr id="3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2400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713884"/>
            <a:ext cx="609600" cy="609600"/>
          </a:xfrm>
          <a:prstGeom prst="rect">
            <a:avLst/>
          </a:prstGeom>
        </p:spPr>
      </p:pic>
      <p:pic>
        <p:nvPicPr>
          <p:cNvPr id="7" name="jeu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1476000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2232494"/>
            <a:ext cx="609600" cy="609600"/>
          </a:xfrm>
          <a:prstGeom prst="rect">
            <a:avLst/>
          </a:prstGeom>
        </p:spPr>
      </p:pic>
      <p:pic>
        <p:nvPicPr>
          <p:cNvPr id="21" name="jeu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29946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39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5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434262" cy="1259471"/>
            <a:chOff x="4148667" y="2447244"/>
            <a:chExt cx="1434262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434262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vendredi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6416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5820652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25"/>
          <a:stretch/>
        </p:blipFill>
        <p:spPr>
          <a:xfrm>
            <a:off x="715916" y="2303457"/>
            <a:ext cx="2292628" cy="3792543"/>
          </a:xfrm>
          <a:prstGeom prst="rect">
            <a:avLst/>
          </a:prstGeom>
        </p:spPr>
      </p:pic>
      <p:pic>
        <p:nvPicPr>
          <p:cNvPr id="5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59004" y="2400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5738" y="739200"/>
            <a:ext cx="609600" cy="609600"/>
          </a:xfrm>
          <a:prstGeom prst="rect">
            <a:avLst/>
          </a:prstGeom>
        </p:spPr>
      </p:pic>
      <p:pic>
        <p:nvPicPr>
          <p:cNvPr id="7" name="vend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10503" y="1456202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5738" y="2173204"/>
            <a:ext cx="609600" cy="609600"/>
          </a:xfrm>
          <a:prstGeom prst="rect">
            <a:avLst/>
          </a:prstGeom>
        </p:spPr>
      </p:pic>
      <p:pic>
        <p:nvPicPr>
          <p:cNvPr id="21" name="vend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10503" y="28902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9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90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363554" cy="1259471"/>
            <a:chOff x="4148667" y="2447244"/>
            <a:chExt cx="1363554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363554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samedi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6438719" y="3585064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128"/>
          <a:stretch/>
        </p:blipFill>
        <p:spPr>
          <a:xfrm flipH="1">
            <a:off x="879847" y="2432045"/>
            <a:ext cx="2339025" cy="3663956"/>
          </a:xfrm>
          <a:prstGeom prst="rect">
            <a:avLst/>
          </a:prstGeom>
        </p:spPr>
      </p:pic>
      <p:pic>
        <p:nvPicPr>
          <p:cNvPr id="3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767" y="2400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55301" y="728663"/>
            <a:ext cx="609600" cy="609600"/>
          </a:xfrm>
          <a:prstGeom prst="rect">
            <a:avLst/>
          </a:prstGeom>
        </p:spPr>
      </p:pic>
      <p:pic>
        <p:nvPicPr>
          <p:cNvPr id="7" name="sam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55301" y="1498805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34876" y="2268947"/>
            <a:ext cx="609600" cy="609600"/>
          </a:xfrm>
          <a:prstGeom prst="rect">
            <a:avLst/>
          </a:prstGeom>
        </p:spPr>
      </p:pic>
      <p:pic>
        <p:nvPicPr>
          <p:cNvPr id="21" name="sam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34876" y="30390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8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6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04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4" y="2232494"/>
            <a:ext cx="1582543" cy="1259471"/>
            <a:chOff x="4148667" y="2447244"/>
            <a:chExt cx="1415543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415543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dimanche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7056" y="2513265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7056786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0"/>
          <a:stretch/>
        </p:blipFill>
        <p:spPr>
          <a:xfrm flipH="1">
            <a:off x="955523" y="2056640"/>
            <a:ext cx="1376960" cy="4030893"/>
          </a:xfrm>
          <a:prstGeom prst="rect">
            <a:avLst/>
          </a:prstGeom>
        </p:spPr>
      </p:pic>
      <p:pic>
        <p:nvPicPr>
          <p:cNvPr id="5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27530" y="119063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27530" y="866400"/>
            <a:ext cx="609600" cy="609600"/>
          </a:xfrm>
          <a:prstGeom prst="rect">
            <a:avLst/>
          </a:prstGeom>
        </p:spPr>
      </p:pic>
      <p:pic>
        <p:nvPicPr>
          <p:cNvPr id="7" name="dimanch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60380" y="1622894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63144" y="2323053"/>
            <a:ext cx="609600" cy="609600"/>
          </a:xfrm>
          <a:prstGeom prst="rect">
            <a:avLst/>
          </a:prstGeom>
        </p:spPr>
      </p:pic>
      <p:pic>
        <p:nvPicPr>
          <p:cNvPr id="21" name="dimanch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95994" y="30795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20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02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47" name="1"/>
          <p:cNvGrpSpPr/>
          <p:nvPr/>
        </p:nvGrpSpPr>
        <p:grpSpPr>
          <a:xfrm>
            <a:off x="755650" y="2188932"/>
            <a:ext cx="1821999" cy="1888827"/>
            <a:chOff x="755650" y="2188932"/>
            <a:chExt cx="1821999" cy="1888827"/>
          </a:xfrm>
        </p:grpSpPr>
        <p:grpSp>
          <p:nvGrpSpPr>
            <p:cNvPr id="6" name="Group 5"/>
            <p:cNvGrpSpPr/>
            <p:nvPr/>
          </p:nvGrpSpPr>
          <p:grpSpPr>
            <a:xfrm>
              <a:off x="755650" y="2188932"/>
              <a:ext cx="1821999" cy="1888827"/>
              <a:chOff x="755650" y="2188932"/>
              <a:chExt cx="1821999" cy="1888827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755650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lundi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5584"/>
              <a:stretch/>
            </p:blipFill>
            <p:spPr>
              <a:xfrm>
                <a:off x="1211295" y="2871678"/>
                <a:ext cx="741373" cy="1200789"/>
              </a:xfrm>
              <a:prstGeom prst="rect">
                <a:avLst/>
              </a:prstGeom>
            </p:spPr>
          </p:pic>
        </p:grpSp>
        <p:pic>
          <p:nvPicPr>
            <p:cNvPr id="46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634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9" name="2"/>
          <p:cNvGrpSpPr/>
          <p:nvPr/>
        </p:nvGrpSpPr>
        <p:grpSpPr>
          <a:xfrm>
            <a:off x="2693684" y="2188932"/>
            <a:ext cx="1821999" cy="1888827"/>
            <a:chOff x="2693684" y="2188932"/>
            <a:chExt cx="1821999" cy="1888827"/>
          </a:xfrm>
        </p:grpSpPr>
        <p:grpSp>
          <p:nvGrpSpPr>
            <p:cNvPr id="7" name="Group 6"/>
            <p:cNvGrpSpPr/>
            <p:nvPr/>
          </p:nvGrpSpPr>
          <p:grpSpPr>
            <a:xfrm>
              <a:off x="2693684" y="2188932"/>
              <a:ext cx="1821999" cy="1888827"/>
              <a:chOff x="2693684" y="2188932"/>
              <a:chExt cx="1821999" cy="1888827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2693684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mardi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40" name="Picture 39"/>
              <p:cNvPicPr>
                <a:picLocks noChangeAspect="1"/>
              </p:cNvPicPr>
              <p:nvPr/>
            </p:nvPicPr>
            <p:blipFill rotWithShape="1"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7404"/>
              <a:stretch/>
            </p:blipFill>
            <p:spPr>
              <a:xfrm>
                <a:off x="3238115" y="2871678"/>
                <a:ext cx="1179565" cy="1200789"/>
              </a:xfrm>
              <a:prstGeom prst="rect">
                <a:avLst/>
              </a:prstGeom>
            </p:spPr>
          </p:pic>
        </p:grpSp>
        <p:pic>
          <p:nvPicPr>
            <p:cNvPr id="48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9924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8" name="3"/>
          <p:cNvGrpSpPr/>
          <p:nvPr/>
        </p:nvGrpSpPr>
        <p:grpSpPr>
          <a:xfrm>
            <a:off x="4631718" y="2188932"/>
            <a:ext cx="1821999" cy="1892001"/>
            <a:chOff x="4631718" y="2188932"/>
            <a:chExt cx="1821999" cy="1892001"/>
          </a:xfrm>
        </p:grpSpPr>
        <p:grpSp>
          <p:nvGrpSpPr>
            <p:cNvPr id="10" name="Group 9"/>
            <p:cNvGrpSpPr/>
            <p:nvPr/>
          </p:nvGrpSpPr>
          <p:grpSpPr>
            <a:xfrm>
              <a:off x="4631718" y="2188932"/>
              <a:ext cx="1821999" cy="1892001"/>
              <a:chOff x="4631718" y="2188932"/>
              <a:chExt cx="1821999" cy="1892001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4631718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000" b="1" dirty="0" err="1">
                    <a:latin typeface="Twinkl" pitchFamily="2" charset="0"/>
                  </a:rPr>
                  <a:t>mercredi</a:t>
                </a:r>
                <a:endParaRPr lang="en-GB" sz="3000" b="1" dirty="0">
                  <a:latin typeface="Twinkl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6068"/>
              <a:stretch/>
            </p:blipFill>
            <p:spPr>
              <a:xfrm>
                <a:off x="5164943" y="2880144"/>
                <a:ext cx="706016" cy="1200789"/>
              </a:xfrm>
              <a:prstGeom prst="rect">
                <a:avLst/>
              </a:prstGeom>
            </p:spPr>
          </p:pic>
        </p:grpSp>
        <p:pic>
          <p:nvPicPr>
            <p:cNvPr id="49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1368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7" name="4"/>
          <p:cNvGrpSpPr/>
          <p:nvPr/>
        </p:nvGrpSpPr>
        <p:grpSpPr>
          <a:xfrm>
            <a:off x="6569751" y="2188932"/>
            <a:ext cx="1821999" cy="1892001"/>
            <a:chOff x="6569751" y="2188932"/>
            <a:chExt cx="1821999" cy="1892001"/>
          </a:xfrm>
        </p:grpSpPr>
        <p:grpSp>
          <p:nvGrpSpPr>
            <p:cNvPr id="11" name="Group 10"/>
            <p:cNvGrpSpPr/>
            <p:nvPr/>
          </p:nvGrpSpPr>
          <p:grpSpPr>
            <a:xfrm>
              <a:off x="6569751" y="2188932"/>
              <a:ext cx="1821999" cy="1892001"/>
              <a:chOff x="6569751" y="2188932"/>
              <a:chExt cx="1821999" cy="1892001"/>
            </a:xfrm>
          </p:grpSpPr>
          <p:sp>
            <p:nvSpPr>
              <p:cNvPr id="34" name="Rectangle 33"/>
              <p:cNvSpPr/>
              <p:nvPr/>
            </p:nvSpPr>
            <p:spPr>
              <a:xfrm>
                <a:off x="6569751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jeudi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42" name="Picture 41"/>
              <p:cNvPicPr>
                <a:picLocks noChangeAspect="1"/>
              </p:cNvPicPr>
              <p:nvPr/>
            </p:nvPicPr>
            <p:blipFill rotWithShape="1"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512"/>
              <a:stretch/>
            </p:blipFill>
            <p:spPr>
              <a:xfrm>
                <a:off x="7098133" y="2871678"/>
                <a:ext cx="765234" cy="1209255"/>
              </a:xfrm>
              <a:prstGeom prst="rect">
                <a:avLst/>
              </a:prstGeom>
            </p:spPr>
          </p:pic>
        </p:grpSp>
        <p:pic>
          <p:nvPicPr>
            <p:cNvPr id="50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9718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6" name="5"/>
          <p:cNvGrpSpPr/>
          <p:nvPr/>
        </p:nvGrpSpPr>
        <p:grpSpPr>
          <a:xfrm>
            <a:off x="1666649" y="4210051"/>
            <a:ext cx="1821999" cy="1892002"/>
            <a:chOff x="755650" y="4203998"/>
            <a:chExt cx="1821999" cy="1892002"/>
          </a:xfrm>
        </p:grpSpPr>
        <p:grpSp>
          <p:nvGrpSpPr>
            <p:cNvPr id="12" name="Group 11"/>
            <p:cNvGrpSpPr/>
            <p:nvPr/>
          </p:nvGrpSpPr>
          <p:grpSpPr>
            <a:xfrm>
              <a:off x="755650" y="4203998"/>
              <a:ext cx="1821999" cy="1892002"/>
              <a:chOff x="755650" y="4203998"/>
              <a:chExt cx="1821999" cy="1892002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755650" y="4203998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000" b="1" dirty="0" err="1">
                    <a:latin typeface="Twinkl" pitchFamily="2" charset="0"/>
                  </a:rPr>
                  <a:t>vendredi</a:t>
                </a:r>
                <a:endParaRPr lang="en-GB" sz="3000" b="1" dirty="0">
                  <a:latin typeface="Twinkl" pitchFamily="2" charset="0"/>
                </a:endParaRPr>
              </a:p>
            </p:txBody>
          </p:sp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9706"/>
              <a:stretch/>
            </p:blipFill>
            <p:spPr>
              <a:xfrm>
                <a:off x="1088449" y="4842933"/>
                <a:ext cx="1351199" cy="1253067"/>
              </a:xfrm>
              <a:prstGeom prst="rect">
                <a:avLst/>
              </a:prstGeom>
            </p:spPr>
          </p:pic>
        </p:grpSp>
        <p:pic>
          <p:nvPicPr>
            <p:cNvPr id="51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634" y="5734051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5" name="6"/>
          <p:cNvGrpSpPr/>
          <p:nvPr/>
        </p:nvGrpSpPr>
        <p:grpSpPr>
          <a:xfrm>
            <a:off x="3604683" y="4210051"/>
            <a:ext cx="1898629" cy="1892002"/>
            <a:chOff x="2693684" y="4203998"/>
            <a:chExt cx="1898629" cy="1892002"/>
          </a:xfrm>
        </p:grpSpPr>
        <p:grpSp>
          <p:nvGrpSpPr>
            <p:cNvPr id="13" name="Group 12"/>
            <p:cNvGrpSpPr/>
            <p:nvPr/>
          </p:nvGrpSpPr>
          <p:grpSpPr>
            <a:xfrm>
              <a:off x="2693684" y="4203998"/>
              <a:ext cx="1898629" cy="1892002"/>
              <a:chOff x="2693684" y="4203998"/>
              <a:chExt cx="1898629" cy="1892002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2693684" y="4203998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samedi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9357"/>
              <a:stretch/>
            </p:blipFill>
            <p:spPr>
              <a:xfrm flipH="1">
                <a:off x="3138363" y="4842933"/>
                <a:ext cx="1453950" cy="1253067"/>
              </a:xfrm>
              <a:prstGeom prst="rect">
                <a:avLst/>
              </a:prstGeom>
            </p:spPr>
          </p:pic>
        </p:grpSp>
        <p:pic>
          <p:nvPicPr>
            <p:cNvPr id="52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9582" y="5734051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7"/>
          <p:cNvGrpSpPr/>
          <p:nvPr/>
        </p:nvGrpSpPr>
        <p:grpSpPr>
          <a:xfrm>
            <a:off x="5542717" y="4210051"/>
            <a:ext cx="1821999" cy="1888827"/>
            <a:chOff x="4631718" y="4203998"/>
            <a:chExt cx="1821999" cy="1888827"/>
          </a:xfrm>
        </p:grpSpPr>
        <p:grpSp>
          <p:nvGrpSpPr>
            <p:cNvPr id="14" name="Group 13"/>
            <p:cNvGrpSpPr/>
            <p:nvPr/>
          </p:nvGrpSpPr>
          <p:grpSpPr>
            <a:xfrm>
              <a:off x="4631718" y="4203998"/>
              <a:ext cx="1821999" cy="1888827"/>
              <a:chOff x="4631718" y="4203998"/>
              <a:chExt cx="1821999" cy="1888827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4631718" y="4203998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2800" b="1" dirty="0" err="1">
                    <a:latin typeface="Twinkl" pitchFamily="2" charset="0"/>
                  </a:rPr>
                  <a:t>dimanche</a:t>
                </a:r>
                <a:endParaRPr lang="en-GB" sz="2800" b="1" dirty="0">
                  <a:latin typeface="Twinkl" pitchFamily="2" charset="0"/>
                </a:endParaRPr>
              </a:p>
            </p:txBody>
          </p:sp>
          <p:pic>
            <p:nvPicPr>
              <p:cNvPr id="45" name="Picture 44"/>
              <p:cNvPicPr>
                <a:picLocks noChangeAspect="1"/>
              </p:cNvPicPr>
              <p:nvPr/>
            </p:nvPicPr>
            <p:blipFill rotWithShape="1"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5221"/>
              <a:stretch/>
            </p:blipFill>
            <p:spPr>
              <a:xfrm flipH="1">
                <a:off x="5135978" y="4760505"/>
                <a:ext cx="774074" cy="1332320"/>
              </a:xfrm>
              <a:prstGeom prst="rect">
                <a:avLst/>
              </a:prstGeom>
            </p:spPr>
          </p:pic>
        </p:grpSp>
        <p:pic>
          <p:nvPicPr>
            <p:cNvPr id="53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7239" y="5734051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lund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93216" y="-96837"/>
            <a:ext cx="609600" cy="609600"/>
          </a:xfrm>
          <a:prstGeom prst="rect">
            <a:avLst/>
          </a:prstGeom>
        </p:spPr>
      </p:pic>
      <p:pic>
        <p:nvPicPr>
          <p:cNvPr id="8" name="mard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82233" y="641814"/>
            <a:ext cx="609600" cy="609600"/>
          </a:xfrm>
          <a:prstGeom prst="rect">
            <a:avLst/>
          </a:prstGeom>
        </p:spPr>
      </p:pic>
      <p:pic>
        <p:nvPicPr>
          <p:cNvPr id="9" name="merc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22117" y="1380465"/>
            <a:ext cx="609600" cy="609600"/>
          </a:xfrm>
          <a:prstGeom prst="rect">
            <a:avLst/>
          </a:prstGeom>
        </p:spPr>
      </p:pic>
      <p:pic>
        <p:nvPicPr>
          <p:cNvPr id="15" name="jeud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82233" y="2133684"/>
            <a:ext cx="609601" cy="609600"/>
          </a:xfrm>
          <a:prstGeom prst="rect">
            <a:avLst/>
          </a:prstGeom>
        </p:spPr>
      </p:pic>
      <p:pic>
        <p:nvPicPr>
          <p:cNvPr id="16" name="vendred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910191" y="2894640"/>
            <a:ext cx="609600" cy="609600"/>
          </a:xfrm>
          <a:prstGeom prst="rect">
            <a:avLst/>
          </a:prstGeom>
        </p:spPr>
      </p:pic>
      <p:pic>
        <p:nvPicPr>
          <p:cNvPr id="17" name="samedi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973171" y="3655596"/>
            <a:ext cx="609600" cy="609600"/>
          </a:xfrm>
          <a:prstGeom prst="rect">
            <a:avLst/>
          </a:prstGeom>
        </p:spPr>
      </p:pic>
      <p:pic>
        <p:nvPicPr>
          <p:cNvPr id="18" name="dimanch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063932" y="45280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9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3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18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55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90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204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20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</a:t>
            </a:r>
            <a:r>
              <a:rPr lang="en-GB" sz="3100" dirty="0" smtClean="0"/>
              <a:t>?)</a:t>
            </a:r>
            <a:br>
              <a:rPr lang="en-GB" sz="3100" dirty="0" smtClean="0"/>
            </a:br>
            <a:r>
              <a:rPr lang="en-GB" sz="3100" dirty="0" smtClean="0"/>
              <a:t>When I say a day you write the day in French on your board. </a:t>
            </a:r>
            <a:endParaRPr lang="en-GB" sz="3100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93"/>
          <a:stretch/>
        </p:blipFill>
        <p:spPr>
          <a:xfrm rot="228167">
            <a:off x="2104773" y="2417267"/>
            <a:ext cx="1272850" cy="9151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01"/>
          <a:stretch/>
        </p:blipFill>
        <p:spPr>
          <a:xfrm rot="21273049">
            <a:off x="4037132" y="2528077"/>
            <a:ext cx="1272849" cy="91320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666"/>
          <a:stretch/>
        </p:blipFill>
        <p:spPr>
          <a:xfrm rot="265502">
            <a:off x="5973933" y="2382528"/>
            <a:ext cx="1284821" cy="9151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" t="49980" r="-528" b="-314"/>
          <a:stretch/>
        </p:blipFill>
        <p:spPr>
          <a:xfrm rot="21236246">
            <a:off x="1645913" y="4346931"/>
            <a:ext cx="1284821" cy="9151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51"/>
          <a:stretch/>
        </p:blipFill>
        <p:spPr>
          <a:xfrm rot="413586">
            <a:off x="6530229" y="4352084"/>
            <a:ext cx="1269487" cy="89193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4" t="49829" r="534" b="522"/>
          <a:stretch/>
        </p:blipFill>
        <p:spPr>
          <a:xfrm rot="21131828">
            <a:off x="5037014" y="4356206"/>
            <a:ext cx="1269487" cy="89193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 rot="21134266">
            <a:off x="3350768" y="4357726"/>
            <a:ext cx="1256277" cy="88889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887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1826217" y="288445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La </a:t>
            </a:r>
            <a:r>
              <a:rPr lang="en-GB" dirty="0" err="1"/>
              <a:t>semaine</a:t>
            </a:r>
            <a:r>
              <a:rPr lang="en-GB" dirty="0"/>
              <a:t/>
            </a:r>
            <a:br>
              <a:rPr lang="en-GB" dirty="0"/>
            </a:br>
            <a:r>
              <a:rPr lang="en-GB" sz="3100" dirty="0"/>
              <a:t>(the week)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1"/>
          <p:cNvGrpSpPr/>
          <p:nvPr/>
        </p:nvGrpSpPr>
        <p:grpSpPr>
          <a:xfrm>
            <a:off x="2332483" y="1840205"/>
            <a:ext cx="1794674" cy="1259471"/>
            <a:chOff x="4148667" y="2447244"/>
            <a:chExt cx="1605288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605288" cy="1259471"/>
            </a:xfrm>
            <a:prstGeom prst="wedgeEllipseCallout">
              <a:avLst>
                <a:gd name="adj1" fmla="val -86911"/>
                <a:gd name="adj2" fmla="val 55212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Qu’est-ce</a:t>
              </a:r>
              <a:r>
                <a:rPr lang="en-GB" dirty="0">
                  <a:solidFill>
                    <a:schemeClr val="tx1"/>
                  </a:solidFill>
                </a:rPr>
                <a:t> que </a:t>
              </a:r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? 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929" y="251208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0"/>
          <a:stretch/>
        </p:blipFill>
        <p:spPr>
          <a:xfrm flipH="1">
            <a:off x="955523" y="2056640"/>
            <a:ext cx="1376960" cy="40308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51"/>
          <a:stretch/>
        </p:blipFill>
        <p:spPr>
          <a:xfrm flipH="1">
            <a:off x="6940340" y="2285047"/>
            <a:ext cx="1296109" cy="3810953"/>
          </a:xfrm>
          <a:prstGeom prst="rect">
            <a:avLst/>
          </a:prstGeom>
        </p:spPr>
      </p:pic>
      <p:grpSp>
        <p:nvGrpSpPr>
          <p:cNvPr id="15" name="2"/>
          <p:cNvGrpSpPr/>
          <p:nvPr/>
        </p:nvGrpSpPr>
        <p:grpSpPr>
          <a:xfrm>
            <a:off x="5145666" y="2162224"/>
            <a:ext cx="1794674" cy="1259471"/>
            <a:chOff x="4148667" y="2447244"/>
            <a:chExt cx="1605288" cy="1259471"/>
          </a:xfrm>
        </p:grpSpPr>
        <p:sp>
          <p:nvSpPr>
            <p:cNvPr id="16" name="Oval Callout 15"/>
            <p:cNvSpPr/>
            <p:nvPr/>
          </p:nvSpPr>
          <p:spPr>
            <a:xfrm>
              <a:off x="4148667" y="2447244"/>
              <a:ext cx="1605288" cy="1259471"/>
            </a:xfrm>
            <a:prstGeom prst="wedgeEllipseCallout">
              <a:avLst>
                <a:gd name="adj1" fmla="val 72368"/>
                <a:gd name="adj2" fmla="val 19892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la </a:t>
              </a:r>
              <a:r>
                <a:rPr lang="en-GB" dirty="0" err="1">
                  <a:solidFill>
                    <a:schemeClr val="tx1"/>
                  </a:solidFill>
                </a:rPr>
                <a:t>semaine</a:t>
              </a:r>
              <a:r>
                <a:rPr lang="en-GB" dirty="0">
                  <a:solidFill>
                    <a:schemeClr val="tx1"/>
                  </a:solidFill>
                </a:rPr>
                <a:t>. </a:t>
              </a:r>
            </a:p>
          </p:txBody>
        </p:sp>
        <p:pic>
          <p:nvPicPr>
            <p:cNvPr id="17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929" y="251208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/>
          <p:cNvSpPr/>
          <p:nvPr/>
        </p:nvSpPr>
        <p:spPr>
          <a:xfrm>
            <a:off x="2487827" y="3641863"/>
            <a:ext cx="4452513" cy="28562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Qu'est-ce que 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38976" y="-148541"/>
            <a:ext cx="609600" cy="609600"/>
          </a:xfrm>
          <a:prstGeom prst="rect">
            <a:avLst/>
          </a:prstGeom>
        </p:spPr>
      </p:pic>
      <p:pic>
        <p:nvPicPr>
          <p:cNvPr id="7" name="C'est la semai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99732" y="612000"/>
            <a:ext cx="609600" cy="609600"/>
          </a:xfrm>
          <a:prstGeom prst="rect">
            <a:avLst/>
          </a:prstGeom>
        </p:spPr>
      </p:pic>
      <p:pic>
        <p:nvPicPr>
          <p:cNvPr id="21" name="Qu'est-ce que 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25322" y="1372541"/>
            <a:ext cx="609600" cy="609600"/>
          </a:xfrm>
          <a:prstGeom prst="rect">
            <a:avLst/>
          </a:prstGeom>
        </p:spPr>
      </p:pic>
      <p:pic>
        <p:nvPicPr>
          <p:cNvPr id="22" name="C'est la semai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86078" y="21330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4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4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43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15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Faites</a:t>
            </a:r>
            <a:r>
              <a:rPr lang="en-GB" dirty="0"/>
              <a:t> la </a:t>
            </a:r>
            <a:r>
              <a:rPr lang="en-GB" dirty="0" err="1"/>
              <a:t>semaine</a:t>
            </a:r>
            <a:r>
              <a:rPr lang="en-GB" dirty="0"/>
              <a:t/>
            </a:r>
            <a:br>
              <a:rPr lang="en-GB" dirty="0"/>
            </a:br>
            <a:r>
              <a:rPr lang="en-GB" sz="3100" dirty="0"/>
              <a:t>(Make a Week</a:t>
            </a:r>
            <a:r>
              <a:rPr lang="en-GB" sz="3100" dirty="0" smtClean="0"/>
              <a:t>)</a:t>
            </a:r>
            <a:br>
              <a:rPr lang="en-GB" sz="3100" dirty="0" smtClean="0"/>
            </a:br>
            <a:r>
              <a:rPr lang="en-GB" sz="3100" dirty="0" smtClean="0"/>
              <a:t>Put the cards in order for the days of the week. </a:t>
            </a:r>
            <a:endParaRPr lang="en-GB" sz="3100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2091420" y="2081354"/>
            <a:ext cx="4961160" cy="1993076"/>
            <a:chOff x="5071752" y="3313259"/>
            <a:chExt cx="4299204" cy="172714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193"/>
            <a:stretch/>
          </p:blipFill>
          <p:spPr>
            <a:xfrm rot="228167">
              <a:off x="5071752" y="3338621"/>
              <a:ext cx="1272850" cy="91516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301"/>
            <a:stretch/>
          </p:blipFill>
          <p:spPr>
            <a:xfrm rot="21273049">
              <a:off x="6008032" y="3313259"/>
              <a:ext cx="1272849" cy="913202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666"/>
            <a:stretch/>
          </p:blipFill>
          <p:spPr>
            <a:xfrm rot="265502">
              <a:off x="6946463" y="3325230"/>
              <a:ext cx="1284821" cy="91516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>
            <a:xfrm rot="21134266">
              <a:off x="8114679" y="3325412"/>
              <a:ext cx="1256277" cy="88889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8" t="49980" r="-528" b="-314"/>
            <a:stretch/>
          </p:blipFill>
          <p:spPr>
            <a:xfrm rot="21236246">
              <a:off x="5723180" y="4124017"/>
              <a:ext cx="1284821" cy="91516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351"/>
            <a:stretch/>
          </p:blipFill>
          <p:spPr>
            <a:xfrm rot="413586">
              <a:off x="6603199" y="4136235"/>
              <a:ext cx="1269487" cy="89193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34" t="49829" r="534" b="522"/>
            <a:stretch/>
          </p:blipFill>
          <p:spPr>
            <a:xfrm rot="21131828">
              <a:off x="7558321" y="4148469"/>
              <a:ext cx="1269487" cy="89193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7" name="Group 16"/>
          <p:cNvGrpSpPr/>
          <p:nvPr/>
        </p:nvGrpSpPr>
        <p:grpSpPr>
          <a:xfrm>
            <a:off x="1731439" y="3720483"/>
            <a:ext cx="5671592" cy="2372342"/>
            <a:chOff x="923628" y="3278232"/>
            <a:chExt cx="6736478" cy="2817768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752"/>
            <a:stretch/>
          </p:blipFill>
          <p:spPr>
            <a:xfrm>
              <a:off x="4291501" y="3278232"/>
              <a:ext cx="3368605" cy="281776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113"/>
            <a:stretch/>
          </p:blipFill>
          <p:spPr>
            <a:xfrm>
              <a:off x="923628" y="3519007"/>
              <a:ext cx="4389229" cy="2576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030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1260</TotalTime>
  <Words>285</Words>
  <Application>Microsoft Office PowerPoint</Application>
  <PresentationFormat>On-screen Show (4:3)</PresentationFormat>
  <Paragraphs>48</Paragraphs>
  <Slides>14</Slides>
  <Notes>0</Notes>
  <HiddenSlides>0</HiddenSlides>
  <MMClips>52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Sassoon Infant Rg</vt:lpstr>
      <vt:lpstr>Twinkl SemiBold</vt:lpstr>
      <vt:lpstr>Twinkl</vt:lpstr>
      <vt:lpstr>Arial</vt:lpstr>
      <vt:lpstr>Calibri</vt:lpstr>
      <vt:lpstr>Tuffy</vt:lpstr>
      <vt:lpstr>Office Theme</vt:lpstr>
      <vt:lpstr>PowerPoint Presentation</vt:lpstr>
      <vt:lpstr>PowerPoint Presentation</vt:lpstr>
      <vt:lpstr>Number Fun!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 When I say a day you write the day in French on your board. </vt:lpstr>
      <vt:lpstr>La semaine (the week)</vt:lpstr>
      <vt:lpstr>Faites la semaine (Make a Week) Put the cards in order for the days of the week.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C.Jordan@ClaytonCE.local</cp:lastModifiedBy>
  <cp:revision>100</cp:revision>
  <dcterms:created xsi:type="dcterms:W3CDTF">2014-10-01T16:09:27Z</dcterms:created>
  <dcterms:modified xsi:type="dcterms:W3CDTF">2021-05-25T14:20:12Z</dcterms:modified>
</cp:coreProperties>
</file>