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embedTrueTypeFonts="1">
  <p:sldMasterIdLst>
    <p:sldMasterId id="2147483660" r:id="rId1"/>
  </p:sldMasterIdLst>
  <p:notesMasterIdLst>
    <p:notesMasterId r:id="rId30"/>
  </p:notesMasterIdLst>
  <p:handoutMasterIdLst>
    <p:handoutMasterId r:id="rId31"/>
  </p:handoutMasterIdLst>
  <p:sldIdLst>
    <p:sldId id="305" r:id="rId2"/>
    <p:sldId id="258" r:id="rId3"/>
    <p:sldId id="263" r:id="rId4"/>
    <p:sldId id="264" r:id="rId5"/>
    <p:sldId id="294" r:id="rId6"/>
    <p:sldId id="289" r:id="rId7"/>
    <p:sldId id="295" r:id="rId8"/>
    <p:sldId id="311" r:id="rId9"/>
    <p:sldId id="290" r:id="rId10"/>
    <p:sldId id="296" r:id="rId11"/>
    <p:sldId id="306" r:id="rId12"/>
    <p:sldId id="319" r:id="rId13"/>
    <p:sldId id="318" r:id="rId14"/>
    <p:sldId id="320" r:id="rId15"/>
    <p:sldId id="321" r:id="rId16"/>
    <p:sldId id="322" r:id="rId17"/>
    <p:sldId id="308" r:id="rId18"/>
    <p:sldId id="323" r:id="rId19"/>
    <p:sldId id="324" r:id="rId20"/>
    <p:sldId id="315" r:id="rId21"/>
    <p:sldId id="291" r:id="rId22"/>
    <p:sldId id="297" r:id="rId23"/>
    <p:sldId id="292" r:id="rId24"/>
    <p:sldId id="298" r:id="rId25"/>
    <p:sldId id="293" r:id="rId26"/>
    <p:sldId id="316" r:id="rId27"/>
    <p:sldId id="317" r:id="rId28"/>
    <p:sldId id="267" r:id="rId29"/>
  </p:sldIdLst>
  <p:sldSz cx="9144000" cy="6858000" type="screen4x3"/>
  <p:notesSz cx="6858000" cy="9144000"/>
  <p:embeddedFontLst>
    <p:embeddedFont>
      <p:font typeface="Roboto" panose="02000000000000000000" pitchFamily="2" charset="0"/>
      <p:regular r:id="rId32"/>
      <p:bold r:id="rId33"/>
      <p:italic r:id="rId34"/>
      <p:boldItalic r:id="rId35"/>
    </p:embeddedFont>
    <p:embeddedFont>
      <p:font typeface="Tuffy-TTF" panose="020B0603060100000000" pitchFamily="34" charset="0"/>
      <p:regular r:id="rId36"/>
      <p:bold r:id="rId37"/>
      <p:italic r:id="rId38"/>
      <p:boldItalic r:id="rId39"/>
    </p:embeddedFont>
    <p:embeddedFont>
      <p:font typeface="Twinkl" pitchFamily="2" charset="77"/>
      <p:regular r:id="rId40"/>
      <p:bold r:id="rId41"/>
    </p:embeddedFont>
    <p:embeddedFont>
      <p:font typeface="Twinkl SemiBold" pitchFamily="2" charset="77"/>
      <p:regular r:id="rId42"/>
      <p:bold r:id="rId43"/>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77"/>
        <a:ea typeface="+mn-ea"/>
        <a:cs typeface="+mn-cs"/>
      </a:defRPr>
    </a:lvl1pPr>
    <a:lvl2pPr marL="457200" algn="l" rtl="0" eaLnBrk="0" fontAlgn="base" hangingPunct="0">
      <a:spcBef>
        <a:spcPct val="0"/>
      </a:spcBef>
      <a:spcAft>
        <a:spcPct val="0"/>
      </a:spcAft>
      <a:defRPr kern="1200">
        <a:solidFill>
          <a:schemeClr val="tx1"/>
        </a:solidFill>
        <a:latin typeface="Twinkl" pitchFamily="2" charset="77"/>
        <a:ea typeface="+mn-ea"/>
        <a:cs typeface="+mn-cs"/>
      </a:defRPr>
    </a:lvl2pPr>
    <a:lvl3pPr marL="914400" algn="l" rtl="0" eaLnBrk="0" fontAlgn="base" hangingPunct="0">
      <a:spcBef>
        <a:spcPct val="0"/>
      </a:spcBef>
      <a:spcAft>
        <a:spcPct val="0"/>
      </a:spcAft>
      <a:defRPr kern="1200">
        <a:solidFill>
          <a:schemeClr val="tx1"/>
        </a:solidFill>
        <a:latin typeface="Twinkl" pitchFamily="2" charset="77"/>
        <a:ea typeface="+mn-ea"/>
        <a:cs typeface="+mn-cs"/>
      </a:defRPr>
    </a:lvl3pPr>
    <a:lvl4pPr marL="1371600" algn="l" rtl="0" eaLnBrk="0" fontAlgn="base" hangingPunct="0">
      <a:spcBef>
        <a:spcPct val="0"/>
      </a:spcBef>
      <a:spcAft>
        <a:spcPct val="0"/>
      </a:spcAft>
      <a:defRPr kern="1200">
        <a:solidFill>
          <a:schemeClr val="tx1"/>
        </a:solidFill>
        <a:latin typeface="Twinkl" pitchFamily="2" charset="77"/>
        <a:ea typeface="+mn-ea"/>
        <a:cs typeface="+mn-cs"/>
      </a:defRPr>
    </a:lvl4pPr>
    <a:lvl5pPr marL="1828800" algn="l" rtl="0" eaLnBrk="0" fontAlgn="base" hangingPunct="0">
      <a:spcBef>
        <a:spcPct val="0"/>
      </a:spcBef>
      <a:spcAft>
        <a:spcPct val="0"/>
      </a:spcAft>
      <a:defRPr kern="1200">
        <a:solidFill>
          <a:schemeClr val="tx1"/>
        </a:solidFill>
        <a:latin typeface="Twinkl" pitchFamily="2" charset="77"/>
        <a:ea typeface="+mn-ea"/>
        <a:cs typeface="+mn-cs"/>
      </a:defRPr>
    </a:lvl5pPr>
    <a:lvl6pPr marL="2286000" algn="l" defTabSz="914400" rtl="0" eaLnBrk="1" latinLnBrk="0" hangingPunct="1">
      <a:defRPr kern="1200">
        <a:solidFill>
          <a:schemeClr val="tx1"/>
        </a:solidFill>
        <a:latin typeface="Twinkl" pitchFamily="2" charset="77"/>
        <a:ea typeface="+mn-ea"/>
        <a:cs typeface="+mn-cs"/>
      </a:defRPr>
    </a:lvl6pPr>
    <a:lvl7pPr marL="2743200" algn="l" defTabSz="914400" rtl="0" eaLnBrk="1" latinLnBrk="0" hangingPunct="1">
      <a:defRPr kern="1200">
        <a:solidFill>
          <a:schemeClr val="tx1"/>
        </a:solidFill>
        <a:latin typeface="Twinkl" pitchFamily="2" charset="77"/>
        <a:ea typeface="+mn-ea"/>
        <a:cs typeface="+mn-cs"/>
      </a:defRPr>
    </a:lvl7pPr>
    <a:lvl8pPr marL="3200400" algn="l" defTabSz="914400" rtl="0" eaLnBrk="1" latinLnBrk="0" hangingPunct="1">
      <a:defRPr kern="1200">
        <a:solidFill>
          <a:schemeClr val="tx1"/>
        </a:solidFill>
        <a:latin typeface="Twinkl" pitchFamily="2" charset="77"/>
        <a:ea typeface="+mn-ea"/>
        <a:cs typeface="+mn-cs"/>
      </a:defRPr>
    </a:lvl8pPr>
    <a:lvl9pPr marL="3657600" algn="l" defTabSz="914400" rtl="0" eaLnBrk="1" latinLnBrk="0" hangingPunct="1">
      <a:defRPr kern="1200">
        <a:solidFill>
          <a:schemeClr val="tx1"/>
        </a:solidFill>
        <a:latin typeface="Twinkl" pitchFamily="2" charset="77"/>
        <a:ea typeface="+mn-ea"/>
        <a:cs typeface="+mn-cs"/>
      </a:defRPr>
    </a:lvl9pPr>
  </p:defaultTextStyle>
  <p:extLst>
    <p:ext uri="{EFAFB233-063F-42B5-8137-9DF3F51BA10A}">
      <p15:sldGuideLst xmlns:p15="http://schemas.microsoft.com/office/powerpoint/2012/main">
        <p15:guide id="1" orient="horz" pos="3475">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793">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A76CA"/>
    <a:srgbClr val="2589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93" autoAdjust="0"/>
    <p:restoredTop sz="94660"/>
  </p:normalViewPr>
  <p:slideViewPr>
    <p:cSldViewPr>
      <p:cViewPr varScale="1">
        <p:scale>
          <a:sx n="112" d="100"/>
          <a:sy n="112" d="100"/>
        </p:scale>
        <p:origin x="1488" y="184"/>
      </p:cViewPr>
      <p:guideLst>
        <p:guide orient="horz" pos="3475"/>
        <p:guide pos="2880"/>
        <p:guide pos="340"/>
        <p:guide orient="horz" pos="3974"/>
        <p:guide pos="5420"/>
        <p:guide orient="horz" pos="346"/>
        <p:guide pos="476"/>
        <p:guide orient="horz" pos="482"/>
        <p:guide orient="horz" pos="3793"/>
        <p:guide pos="5284"/>
      </p:guideLst>
    </p:cSldViewPr>
  </p:slideViewPr>
  <p:notesTextViewPr>
    <p:cViewPr>
      <p:scale>
        <a:sx n="3" d="2"/>
        <a:sy n="3" d="2"/>
      </p:scale>
      <p:origin x="0" y="0"/>
    </p:cViewPr>
  </p:notesTextViewPr>
  <p:notesViewPr>
    <p:cSldViewPr>
      <p:cViewPr varScale="1">
        <p:scale>
          <a:sx n="84" d="100"/>
          <a:sy n="84" d="100"/>
        </p:scale>
        <p:origin x="193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4.fntdata"/><Relationship Id="rId43" Type="http://schemas.openxmlformats.org/officeDocument/2006/relationships/font" Target="fonts/font12.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70F04EF-7778-43DC-92C2-9951C690E6E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4" name="Footer Placeholder 3">
            <a:extLst>
              <a:ext uri="{FF2B5EF4-FFF2-40B4-BE49-F238E27FC236}">
                <a16:creationId xmlns:a16="http://schemas.microsoft.com/office/drawing/2014/main" id="{B91FB7C6-5247-44AB-A6A5-FC2642A2C3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5" name="Slide Number Placeholder 4">
            <a:extLst>
              <a:ext uri="{FF2B5EF4-FFF2-40B4-BE49-F238E27FC236}">
                <a16:creationId xmlns:a16="http://schemas.microsoft.com/office/drawing/2014/main" id="{F485DC61-52D4-4A20-842A-E3243C95EDA8}"/>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panose="020B0603060100000000" pitchFamily="34" charset="0"/>
              </a:defRPr>
            </a:lvl1pPr>
          </a:lstStyle>
          <a:p>
            <a:fld id="{3E524F9E-1486-7443-B756-585B6681DA2C}"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91683FA-7558-4C62-AD3E-24F7F561C48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061654BF-DD7F-4D12-B7F6-5383D44A64F3}"/>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23126212-9F0A-BB49-941E-37C118F463C9}" type="datetimeFigureOut">
              <a:rPr lang="en-GB"/>
              <a:pPr>
                <a:defRPr/>
              </a:pPr>
              <a:t>13/11/2020</a:t>
            </a:fld>
            <a:endParaRPr lang="en-GB" dirty="0"/>
          </a:p>
        </p:txBody>
      </p:sp>
      <p:sp>
        <p:nvSpPr>
          <p:cNvPr id="4" name="Slide Image Placeholder 3">
            <a:extLst>
              <a:ext uri="{FF2B5EF4-FFF2-40B4-BE49-F238E27FC236}">
                <a16:creationId xmlns:a16="http://schemas.microsoft.com/office/drawing/2014/main" id="{CCAFE612-080A-4F24-A053-B8721AFCBD14}"/>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025B24B4-42C1-472E-987A-D219E777E53E}"/>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a:extLst>
              <a:ext uri="{FF2B5EF4-FFF2-40B4-BE49-F238E27FC236}">
                <a16:creationId xmlns:a16="http://schemas.microsoft.com/office/drawing/2014/main" id="{2F334E1B-BA33-4FB3-9561-051025C865D5}"/>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7" name="Slide Number Placeholder 6">
            <a:extLst>
              <a:ext uri="{FF2B5EF4-FFF2-40B4-BE49-F238E27FC236}">
                <a16:creationId xmlns:a16="http://schemas.microsoft.com/office/drawing/2014/main" id="{3F1C95C8-C372-41A3-8CBC-6612FFB4A42B}"/>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panose="020B0603060100000000" pitchFamily="34" charset="0"/>
              </a:defRPr>
            </a:lvl1pPr>
          </a:lstStyle>
          <a:p>
            <a:fld id="{78FD7D17-93A3-F243-B3CF-FF23D2F0AEB2}"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rgbClr val="31B7B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92735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E2669C5D-B26A-B44B-93E7-5EF46658385D}"/>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0483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5C86913-3BFB-5046-807C-6244598B6D3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94DB9276-217B-ED4C-9B3E-A1396190404D}"/>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333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CDE23722-0D98-4548-ACDB-F2A4D1A0816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018830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8697F66B-83F5-CF40-8F00-062469855229}"/>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169A9654-96AE-2744-BC9A-0E5E482FEE52}"/>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5E70E94A-6CA5-8D4F-9787-387AF33FBA96}"/>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8C3C6F34-C937-6C41-92E0-61D100A09CCD}"/>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B6E452A9-6835-3E46-A3DF-3236A64BF6C5}"/>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255055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CAD77CA-D9A1-EA42-BC3B-B1E6875E02CF}"/>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8175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2725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0">
          <a:blip r:embed="rId9"/>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E0E2C2DE-82FD-DA4C-A97A-54D8E1AD751C}"/>
              </a:ext>
            </a:extLst>
          </p:cNvPr>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C00E886-913B-3048-9154-AEFCA3F1563C}"/>
              </a:ext>
            </a:extLst>
          </p:cNvPr>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18" r:id="rId7"/>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twinkl-life"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18" Type="http://schemas.openxmlformats.org/officeDocument/2006/relationships/image" Target="../media/image3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17" Type="http://schemas.openxmlformats.org/officeDocument/2006/relationships/image" Target="../media/image32.png"/><Relationship Id="rId2" Type="http://schemas.openxmlformats.org/officeDocument/2006/relationships/image" Target="../media/image17.png"/><Relationship Id="rId16" Type="http://schemas.openxmlformats.org/officeDocument/2006/relationships/image" Target="../media/image31.png"/><Relationship Id="rId1" Type="http://schemas.openxmlformats.org/officeDocument/2006/relationships/slideLayout" Target="../slideLayouts/slideLayout4.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19" Type="http://schemas.openxmlformats.org/officeDocument/2006/relationships/image" Target="../media/image34.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7.tiff"/><Relationship Id="rId2" Type="http://schemas.openxmlformats.org/officeDocument/2006/relationships/image" Target="../media/image36.tiff"/><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9.png"/><Relationship Id="rId1" Type="http://schemas.openxmlformats.org/officeDocument/2006/relationships/slideLayout" Target="../slideLayouts/slideLayout4.xml"/><Relationship Id="rId5" Type="http://schemas.openxmlformats.org/officeDocument/2006/relationships/image" Target="../media/image40.png"/><Relationship Id="rId4" Type="http://schemas.openxmlformats.org/officeDocument/2006/relationships/image" Target="../media/image39.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43.tiff"/><Relationship Id="rId7" Type="http://schemas.openxmlformats.org/officeDocument/2006/relationships/image" Target="../media/image9.png"/><Relationship Id="rId2" Type="http://schemas.openxmlformats.org/officeDocument/2006/relationships/image" Target="../media/image42.png"/><Relationship Id="rId1" Type="http://schemas.openxmlformats.org/officeDocument/2006/relationships/slideLayout" Target="../slideLayouts/slideLayout4.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slide" Target="slide21.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4.xml"/><Relationship Id="rId4" Type="http://schemas.openxmlformats.org/officeDocument/2006/relationships/image" Target="../media/image5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hyperlink" Target="https://www.twinkl.co.uk/resources/twinkl-life"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0E7A5BC-827F-495E-BDA9-79FECB729171}"/>
              </a:ext>
            </a:extLst>
          </p:cNvPr>
          <p:cNvSpPr/>
          <p:nvPr/>
        </p:nvSpPr>
        <p:spPr>
          <a:xfrm>
            <a:off x="0" y="6251575"/>
            <a:ext cx="9144000" cy="61118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a:extLst>
              <a:ext uri="{FF2B5EF4-FFF2-40B4-BE49-F238E27FC236}">
                <a16:creationId xmlns:a16="http://schemas.microsoft.com/office/drawing/2014/main" id="{55FDACE7-1C47-4C60-9F08-1028A9CCFD32}"/>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4" name="TextBox 3">
            <a:extLst>
              <a:ext uri="{FF2B5EF4-FFF2-40B4-BE49-F238E27FC236}">
                <a16:creationId xmlns:a16="http://schemas.microsoft.com/office/drawing/2014/main" id="{195EB2C3-468A-5D45-BBBB-178BF54E0F51}"/>
              </a:ext>
            </a:extLst>
          </p:cNvPr>
          <p:cNvSpPr txBox="1">
            <a:spLocks noChangeArrowheads="1"/>
          </p:cNvSpPr>
          <p:nvPr/>
        </p:nvSpPr>
        <p:spPr bwMode="auto">
          <a:xfrm>
            <a:off x="2268538" y="6453188"/>
            <a:ext cx="4959350"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7000"/>
              </a:lnSpc>
              <a:spcBef>
                <a:spcPct val="0"/>
              </a:spcBef>
              <a:buFontTx/>
              <a:buNone/>
            </a:pPr>
            <a:r>
              <a:rPr lang="en-GB" altLang="en-US" sz="800" b="1" dirty="0">
                <a:solidFill>
                  <a:srgbClr val="FFFFFF"/>
                </a:solidFill>
                <a:latin typeface="Roboto" panose="02000000000000000000" pitchFamily="2" charset="0"/>
                <a:ea typeface="Roboto" panose="02000000000000000000" pitchFamily="2" charset="0"/>
                <a:cs typeface="Arial" panose="020B0604020202020204" pitchFamily="34" charset="0"/>
              </a:rPr>
              <a:t>PSHE and Citizenship | UKS2 | Living in the Wider World | Money Matters | Borrowing and Saving | Lesson 5</a:t>
            </a:r>
          </a:p>
        </p:txBody>
      </p:sp>
      <p:pic>
        <p:nvPicPr>
          <p:cNvPr id="10245" name="Picture 4">
            <a:extLst>
              <a:ext uri="{FF2B5EF4-FFF2-40B4-BE49-F238E27FC236}">
                <a16:creationId xmlns:a16="http://schemas.microsoft.com/office/drawing/2014/main" id="{88ECF93A-88B5-C447-8F42-B19E7D68F34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 Placeholder 16">
            <a:extLst>
              <a:ext uri="{FF2B5EF4-FFF2-40B4-BE49-F238E27FC236}">
                <a16:creationId xmlns:a16="http://schemas.microsoft.com/office/drawing/2014/main" id="{2C8B118C-9A3C-8A42-9166-0E641FEBBDC4}"/>
              </a:ext>
            </a:extLst>
          </p:cNvPr>
          <p:cNvSpPr>
            <a:spLocks noChangeArrowheads="1"/>
          </p:cNvSpPr>
          <p:nvPr/>
        </p:nvSpPr>
        <p:spPr bwMode="auto">
          <a:xfrm>
            <a:off x="971550" y="3200400"/>
            <a:ext cx="7200900" cy="542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buFont typeface="Arial" panose="020B0604020202020204" pitchFamily="34" charset="0"/>
              <a:buNone/>
            </a:pPr>
            <a:r>
              <a:rPr lang="en-GB" altLang="en-US" dirty="0">
                <a:solidFill>
                  <a:schemeClr val="bg1"/>
                </a:solidFill>
                <a:latin typeface="Roboto" panose="02000000000000000000" pitchFamily="2" charset="0"/>
                <a:ea typeface="Roboto" panose="02000000000000000000" pitchFamily="2" charset="0"/>
                <a:cs typeface="Arial" panose="020B0604020202020204" pitchFamily="34" charset="0"/>
              </a:rPr>
              <a:t>Living in the Wider World | Money Matters</a:t>
            </a:r>
          </a:p>
        </p:txBody>
      </p:sp>
      <p:sp>
        <p:nvSpPr>
          <p:cNvPr id="10247" name="Title 17">
            <a:extLst>
              <a:ext uri="{FF2B5EF4-FFF2-40B4-BE49-F238E27FC236}">
                <a16:creationId xmlns:a16="http://schemas.microsoft.com/office/drawing/2014/main" id="{DD8E85B3-7CF7-6744-8BD6-36F093776EC5}"/>
              </a:ext>
            </a:extLst>
          </p:cNvPr>
          <p:cNvSpPr>
            <a:spLocks noChangeArrowheads="1"/>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5400" b="1" dirty="0">
                <a:solidFill>
                  <a:schemeClr val="bg1"/>
                </a:solidFill>
                <a:latin typeface="Roboto" panose="02000000000000000000" pitchFamily="2" charset="0"/>
                <a:ea typeface="Roboto" panose="02000000000000000000" pitchFamily="2" charset="0"/>
                <a:cs typeface="Arial" panose="020B0604020202020204" pitchFamily="34" charset="0"/>
              </a:rPr>
              <a:t>PSHE and Citizenship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30E25A6F-11A3-AB49-86C1-336593A9409A}"/>
              </a:ext>
            </a:extLst>
          </p:cNvPr>
          <p:cNvSpPr/>
          <p:nvPr/>
        </p:nvSpPr>
        <p:spPr>
          <a:xfrm>
            <a:off x="3779912" y="5229200"/>
            <a:ext cx="1584176"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E62583D5-50B3-4AC8-9981-AE9357F7EDE6}"/>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8BF57B26-E1B2-4A75-98A2-7FC9A97BCAFF}"/>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a:extLst>
              <a:ext uri="{FF2B5EF4-FFF2-40B4-BE49-F238E27FC236}">
                <a16:creationId xmlns:a16="http://schemas.microsoft.com/office/drawing/2014/main" id="{D09E2ECE-353D-0C45-B7DA-C9377351663C}"/>
              </a:ext>
            </a:extLst>
          </p:cNvPr>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latin typeface="+mn-lt"/>
              </a:rPr>
              <a:t>Success Criteria</a:t>
            </a:r>
          </a:p>
        </p:txBody>
      </p:sp>
      <p:sp>
        <p:nvSpPr>
          <p:cNvPr id="11269" name="Title 1">
            <a:extLst>
              <a:ext uri="{FF2B5EF4-FFF2-40B4-BE49-F238E27FC236}">
                <a16:creationId xmlns:a16="http://schemas.microsoft.com/office/drawing/2014/main" id="{B9848C58-A5D4-D24F-B136-63D793697969}"/>
              </a:ext>
            </a:extLst>
          </p:cNvPr>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latin typeface="+mn-lt"/>
              </a:rPr>
              <a:t>Aim</a:t>
            </a:r>
          </a:p>
        </p:txBody>
      </p:sp>
      <p:sp>
        <p:nvSpPr>
          <p:cNvPr id="11270" name="Content Placeholder 15">
            <a:extLst>
              <a:ext uri="{FF2B5EF4-FFF2-40B4-BE49-F238E27FC236}">
                <a16:creationId xmlns:a16="http://schemas.microsoft.com/office/drawing/2014/main" id="{93D21A1A-37CB-3A49-BCBD-30CEB966B9D6}"/>
              </a:ext>
            </a:extLst>
          </p:cNvPr>
          <p:cNvSpPr>
            <a:spLocks noGrp="1" noChangeArrowheads="1"/>
          </p:cNvSpPr>
          <p:nvPr>
            <p:ph idx="1"/>
          </p:nvPr>
        </p:nvSpPr>
        <p:spPr>
          <a:xfrm>
            <a:off x="628650" y="1127125"/>
            <a:ext cx="7886700" cy="1409700"/>
          </a:xfrm>
        </p:spPr>
        <p:txBody>
          <a:bodyPr>
            <a:normAutofit/>
          </a:bodyPr>
          <a:lstStyle/>
          <a:p>
            <a:pPr eaLnBrk="1" hangingPunct="1"/>
            <a:r>
              <a:rPr lang="en-GB" dirty="0"/>
              <a:t>I can discuss reasons and consequences of borrowing money.</a:t>
            </a:r>
            <a:endParaRPr lang="en-GB" altLang="en-US" dirty="0">
              <a:latin typeface="Twinkl" pitchFamily="2" charset="77"/>
            </a:endParaRPr>
          </a:p>
        </p:txBody>
      </p:sp>
      <p:sp>
        <p:nvSpPr>
          <p:cNvPr id="20" name="Content Placeholder 15">
            <a:extLst>
              <a:ext uri="{FF2B5EF4-FFF2-40B4-BE49-F238E27FC236}">
                <a16:creationId xmlns:a16="http://schemas.microsoft.com/office/drawing/2014/main" id="{AD1D7923-1A3E-42AF-BF5B-AAB04BBFAF4D}"/>
              </a:ext>
            </a:extLst>
          </p:cNvPr>
          <p:cNvSpPr txBox="1">
            <a:spLocks/>
          </p:cNvSpPr>
          <p:nvPr/>
        </p:nvSpPr>
        <p:spPr>
          <a:xfrm>
            <a:off x="628650" y="3467100"/>
            <a:ext cx="7886700" cy="1409700"/>
          </a:xfrm>
          <a:prstGeom prst="rect">
            <a:avLst/>
          </a:prstGeom>
          <a:noFill/>
          <a:ln w="25400">
            <a:noFill/>
          </a:ln>
        </p:spPr>
        <p:txBody>
          <a:bodyPr lIns="180000" tIns="252000" rIns="252000" bIns="18000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I can discuss choices people have about how to use money.</a:t>
            </a:r>
          </a:p>
          <a:p>
            <a:pPr fontAlgn="auto">
              <a:spcAft>
                <a:spcPts val="0"/>
              </a:spcAft>
              <a:defRPr/>
            </a:pPr>
            <a:r>
              <a:rPr lang="en-GB" dirty="0">
                <a:latin typeface="Twinkl" pitchFamily="50" charset="0"/>
              </a:rPr>
              <a:t>I can explain why people borrow money.</a:t>
            </a:r>
          </a:p>
          <a:p>
            <a:pPr fontAlgn="auto">
              <a:spcAft>
                <a:spcPts val="0"/>
              </a:spcAft>
              <a:defRPr/>
            </a:pPr>
            <a:r>
              <a:rPr lang="en-GB" dirty="0">
                <a:latin typeface="Twinkl" pitchFamily="50" charset="0"/>
              </a:rPr>
              <a:t>I can discuss some consequences of borrowing money.</a:t>
            </a:r>
          </a:p>
        </p:txBody>
      </p:sp>
      <p:sp>
        <p:nvSpPr>
          <p:cNvPr id="9" name="TextBox 21">
            <a:extLst>
              <a:ext uri="{FF2B5EF4-FFF2-40B4-BE49-F238E27FC236}">
                <a16:creationId xmlns:a16="http://schemas.microsoft.com/office/drawing/2014/main" id="{77166BFC-0ACD-C443-B5EF-96BE3975B965}"/>
              </a:ext>
            </a:extLst>
          </p:cNvPr>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A22A09F7-562F-6748-9099-95A124B1CD25}"/>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The Big Questions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2FC38F1-E412-473D-9D30-2B42A4967A1A}"/>
              </a:ext>
            </a:extLst>
          </p:cNvPr>
          <p:cNvSpPr/>
          <p:nvPr/>
        </p:nvSpPr>
        <p:spPr>
          <a:xfrm>
            <a:off x="1798638" y="3208338"/>
            <a:ext cx="5737225" cy="771525"/>
          </a:xfrm>
          <a:prstGeom prst="rect">
            <a:avLst/>
          </a:prstGeom>
          <a:solidFill>
            <a:srgbClr val="8ACB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71166031-CF25-49C2-8DCB-B4AA2B369888}"/>
              </a:ext>
            </a:extLst>
          </p:cNvPr>
          <p:cNvSpPr/>
          <p:nvPr/>
        </p:nvSpPr>
        <p:spPr>
          <a:xfrm>
            <a:off x="1811338" y="2236788"/>
            <a:ext cx="5905500" cy="771525"/>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p>
        </p:txBody>
      </p:sp>
      <p:sp>
        <p:nvSpPr>
          <p:cNvPr id="13316" name="TextBox 10">
            <a:extLst>
              <a:ext uri="{FF2B5EF4-FFF2-40B4-BE49-F238E27FC236}">
                <a16:creationId xmlns:a16="http://schemas.microsoft.com/office/drawing/2014/main" id="{0E6996F8-C695-AC45-BC90-175C85B3D5DE}"/>
              </a:ext>
            </a:extLst>
          </p:cNvPr>
          <p:cNvSpPr txBox="1">
            <a:spLocks noChangeArrowheads="1"/>
          </p:cNvSpPr>
          <p:nvPr/>
        </p:nvSpPr>
        <p:spPr bwMode="auto">
          <a:xfrm>
            <a:off x="2483643" y="2276317"/>
            <a:ext cx="4176713"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bg1"/>
                </a:solidFill>
              </a:rPr>
              <a:t>What are the risks and consequences of borrowing money?</a:t>
            </a:r>
          </a:p>
        </p:txBody>
      </p:sp>
      <p:sp>
        <p:nvSpPr>
          <p:cNvPr id="13317" name="TextBox 12">
            <a:extLst>
              <a:ext uri="{FF2B5EF4-FFF2-40B4-BE49-F238E27FC236}">
                <a16:creationId xmlns:a16="http://schemas.microsoft.com/office/drawing/2014/main" id="{92548BDD-0DD2-E743-BEC4-60D51D972AA2}"/>
              </a:ext>
            </a:extLst>
          </p:cNvPr>
          <p:cNvSpPr txBox="1">
            <a:spLocks noChangeArrowheads="1"/>
          </p:cNvSpPr>
          <p:nvPr/>
        </p:nvSpPr>
        <p:spPr bwMode="auto">
          <a:xfrm>
            <a:off x="2800350" y="3249017"/>
            <a:ext cx="3733799" cy="772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bg1"/>
                </a:solidFill>
              </a:rPr>
              <a:t>What effect can this have on our emotional wellbeing?</a:t>
            </a:r>
          </a:p>
        </p:txBody>
      </p:sp>
      <p:pic>
        <p:nvPicPr>
          <p:cNvPr id="13318" name="Picture 3">
            <a:extLst>
              <a:ext uri="{FF2B5EF4-FFF2-40B4-BE49-F238E27FC236}">
                <a16:creationId xmlns:a16="http://schemas.microsoft.com/office/drawing/2014/main" id="{8AD04335-F043-4C49-BA14-572CC8CBBCE3}"/>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5150645" y="1901826"/>
            <a:ext cx="3453605" cy="440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5">
            <a:extLst>
              <a:ext uri="{FF2B5EF4-FFF2-40B4-BE49-F238E27FC236}">
                <a16:creationId xmlns:a16="http://schemas.microsoft.com/office/drawing/2014/main" id="{3E23E2A8-7FF0-AB42-BEAC-8400CFB7631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9750" y="1901825"/>
            <a:ext cx="3209925" cy="440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CD937342-2957-C24A-8B2C-6E02E23AB1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01D145B4-C8D7-7E41-8E48-75FEFB2DBE60}"/>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Reconnecting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8FFE7A3-6968-407B-A957-C5C318AF8442}"/>
              </a:ext>
            </a:extLst>
          </p:cNvPr>
          <p:cNvSpPr/>
          <p:nvPr/>
        </p:nvSpPr>
        <p:spPr>
          <a:xfrm>
            <a:off x="466725" y="4060382"/>
            <a:ext cx="8220075" cy="1112838"/>
          </a:xfrm>
          <a:prstGeom prst="rect">
            <a:avLst/>
          </a:prstGeom>
          <a:solidFill>
            <a:srgbClr val="8ACB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3" name="TextBox 18">
            <a:extLst>
              <a:ext uri="{FF2B5EF4-FFF2-40B4-BE49-F238E27FC236}">
                <a16:creationId xmlns:a16="http://schemas.microsoft.com/office/drawing/2014/main" id="{1D1DDFDA-1336-424F-8853-21A94E9264D7}"/>
              </a:ext>
            </a:extLst>
          </p:cNvPr>
          <p:cNvSpPr txBox="1">
            <a:spLocks noChangeArrowheads="1"/>
          </p:cNvSpPr>
          <p:nvPr/>
        </p:nvSpPr>
        <p:spPr bwMode="auto">
          <a:xfrm>
            <a:off x="768350" y="1810028"/>
            <a:ext cx="7607300"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Working in partners, one of you will need to sit so you can see the board (this person is the ‘</a:t>
            </a:r>
            <a:r>
              <a:rPr lang="en-GB" altLang="en-US" b="1" dirty="0">
                <a:solidFill>
                  <a:schemeClr val="tx1"/>
                </a:solidFill>
              </a:rPr>
              <a:t>explainer</a:t>
            </a:r>
            <a:r>
              <a:rPr lang="en-GB" altLang="en-US" dirty="0">
                <a:solidFill>
                  <a:schemeClr val="tx1"/>
                </a:solidFill>
              </a:rPr>
              <a:t>’), and one of you cannot (this person is the ‘</a:t>
            </a:r>
            <a:r>
              <a:rPr lang="en-GB" altLang="en-US" b="1" dirty="0">
                <a:solidFill>
                  <a:schemeClr val="tx1"/>
                </a:solidFill>
              </a:rPr>
              <a:t>guesser</a:t>
            </a:r>
            <a:r>
              <a:rPr lang="en-GB" altLang="en-US" dirty="0">
                <a:solidFill>
                  <a:schemeClr val="tx1"/>
                </a:solidFill>
              </a:rPr>
              <a:t>’). You might be able to sit back to back. </a:t>
            </a:r>
          </a:p>
        </p:txBody>
      </p:sp>
      <p:sp>
        <p:nvSpPr>
          <p:cNvPr id="15364" name="Title 1">
            <a:extLst>
              <a:ext uri="{FF2B5EF4-FFF2-40B4-BE49-F238E27FC236}">
                <a16:creationId xmlns:a16="http://schemas.microsoft.com/office/drawing/2014/main" id="{7CEAC664-F002-B14A-8CA9-048883DE3B77}"/>
              </a:ext>
            </a:extLst>
          </p:cNvPr>
          <p:cNvSpPr>
            <a:spLocks noGrp="1" noChangeArrowheads="1"/>
          </p:cNvSpPr>
          <p:nvPr>
            <p:ph type="title"/>
          </p:nvPr>
        </p:nvSpPr>
        <p:spPr>
          <a:xfrm>
            <a:off x="457200" y="479425"/>
            <a:ext cx="8220075" cy="993775"/>
          </a:xfrm>
        </p:spPr>
        <p:txBody>
          <a:bodyPr/>
          <a:lstStyle/>
          <a:p>
            <a:pPr eaLnBrk="1" hangingPunct="1"/>
            <a:r>
              <a:rPr lang="en-GB" altLang="en-US" dirty="0">
                <a:latin typeface="+mn-lt"/>
              </a:rPr>
              <a:t>Explain it!</a:t>
            </a:r>
          </a:p>
        </p:txBody>
      </p:sp>
      <p:pic>
        <p:nvPicPr>
          <p:cNvPr id="15365" name="Whole Class">
            <a:extLst>
              <a:ext uri="{FF2B5EF4-FFF2-40B4-BE49-F238E27FC236}">
                <a16:creationId xmlns:a16="http://schemas.microsoft.com/office/drawing/2014/main" id="{BF927651-D782-7045-950E-620F74C18BBA}"/>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8">
            <a:extLst>
              <a:ext uri="{FF2B5EF4-FFF2-40B4-BE49-F238E27FC236}">
                <a16:creationId xmlns:a16="http://schemas.microsoft.com/office/drawing/2014/main" id="{6AB380A4-F4DF-494A-AD11-A7A383FD46A7}"/>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b="10912"/>
          <a:stretch/>
        </p:blipFill>
        <p:spPr bwMode="auto">
          <a:xfrm>
            <a:off x="3174655" y="2708326"/>
            <a:ext cx="2851150" cy="1352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0">
            <a:extLst>
              <a:ext uri="{FF2B5EF4-FFF2-40B4-BE49-F238E27FC236}">
                <a16:creationId xmlns:a16="http://schemas.microsoft.com/office/drawing/2014/main" id="{72339034-5EA1-4DC6-A10E-C92CDAC73E11}"/>
              </a:ext>
            </a:extLst>
          </p:cNvPr>
          <p:cNvSpPr/>
          <p:nvPr/>
        </p:nvSpPr>
        <p:spPr bwMode="auto">
          <a:xfrm>
            <a:off x="666751" y="5296852"/>
            <a:ext cx="1692275" cy="549275"/>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800" b="1" dirty="0"/>
              <a:t>interest</a:t>
            </a:r>
          </a:p>
        </p:txBody>
      </p:sp>
      <p:sp>
        <p:nvSpPr>
          <p:cNvPr id="22" name="Rectangle 21">
            <a:extLst>
              <a:ext uri="{FF2B5EF4-FFF2-40B4-BE49-F238E27FC236}">
                <a16:creationId xmlns:a16="http://schemas.microsoft.com/office/drawing/2014/main" id="{521483A2-E6A1-41A9-AFDC-53738F07C0EC}"/>
              </a:ext>
            </a:extLst>
          </p:cNvPr>
          <p:cNvSpPr/>
          <p:nvPr/>
        </p:nvSpPr>
        <p:spPr bwMode="auto">
          <a:xfrm>
            <a:off x="2634274" y="5296852"/>
            <a:ext cx="1692275" cy="549275"/>
          </a:xfrm>
          <a:prstGeom prst="rect">
            <a:avLst/>
          </a:prstGeom>
          <a:solidFill>
            <a:srgbClr val="8ACB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800" b="1" dirty="0">
                <a:solidFill>
                  <a:schemeClr val="tx1"/>
                </a:solidFill>
              </a:rPr>
              <a:t>saving</a:t>
            </a:r>
          </a:p>
        </p:txBody>
      </p:sp>
      <p:sp>
        <p:nvSpPr>
          <p:cNvPr id="23" name="Rectangle 22">
            <a:extLst>
              <a:ext uri="{FF2B5EF4-FFF2-40B4-BE49-F238E27FC236}">
                <a16:creationId xmlns:a16="http://schemas.microsoft.com/office/drawing/2014/main" id="{992FCDC2-F0F4-4490-8688-B80E5193F0DD}"/>
              </a:ext>
            </a:extLst>
          </p:cNvPr>
          <p:cNvSpPr/>
          <p:nvPr/>
        </p:nvSpPr>
        <p:spPr bwMode="auto">
          <a:xfrm>
            <a:off x="6566186" y="5279199"/>
            <a:ext cx="1925638" cy="549275"/>
          </a:xfrm>
          <a:prstGeom prst="rect">
            <a:avLst/>
          </a:prstGeom>
          <a:solidFill>
            <a:srgbClr val="AF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800" b="1" dirty="0">
                <a:solidFill>
                  <a:schemeClr val="tx1"/>
                </a:solidFill>
              </a:rPr>
              <a:t>borrowing</a:t>
            </a:r>
          </a:p>
        </p:txBody>
      </p:sp>
      <p:sp>
        <p:nvSpPr>
          <p:cNvPr id="15368" name="TextBox 1">
            <a:extLst>
              <a:ext uri="{FF2B5EF4-FFF2-40B4-BE49-F238E27FC236}">
                <a16:creationId xmlns:a16="http://schemas.microsoft.com/office/drawing/2014/main" id="{644DC722-2E58-EF4E-9C30-2054C9D5EA4C}"/>
              </a:ext>
            </a:extLst>
          </p:cNvPr>
          <p:cNvSpPr txBox="1">
            <a:spLocks noChangeArrowheads="1"/>
          </p:cNvSpPr>
          <p:nvPr/>
        </p:nvSpPr>
        <p:spPr bwMode="auto">
          <a:xfrm>
            <a:off x="768350" y="1278064"/>
            <a:ext cx="69720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r>
              <a:rPr lang="en-GB" altLang="en-US" dirty="0"/>
              <a:t>In this lesson, you will need to use </a:t>
            </a:r>
            <a:r>
              <a:rPr lang="en-GB" dirty="0"/>
              <a:t>the key words shown at the bottom of the slide.</a:t>
            </a:r>
            <a:endParaRPr lang="en-GB" altLang="en-US" dirty="0"/>
          </a:p>
        </p:txBody>
      </p:sp>
      <p:sp>
        <p:nvSpPr>
          <p:cNvPr id="15369" name="TextBox 3">
            <a:extLst>
              <a:ext uri="{FF2B5EF4-FFF2-40B4-BE49-F238E27FC236}">
                <a16:creationId xmlns:a16="http://schemas.microsoft.com/office/drawing/2014/main" id="{7440DD33-C7BD-4841-A3FD-44208355A8CB}"/>
              </a:ext>
            </a:extLst>
          </p:cNvPr>
          <p:cNvSpPr txBox="1">
            <a:spLocks noChangeArrowheads="1"/>
          </p:cNvSpPr>
          <p:nvPr/>
        </p:nvSpPr>
        <p:spPr bwMode="auto">
          <a:xfrm>
            <a:off x="449205" y="4108801"/>
            <a:ext cx="82200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pPr algn="ctr" eaLnBrk="1" hangingPunct="1"/>
            <a:r>
              <a:rPr lang="en-GB" altLang="en-US" dirty="0"/>
              <a:t>The ‘</a:t>
            </a:r>
            <a:r>
              <a:rPr lang="en-GB" altLang="en-US" b="1" dirty="0"/>
              <a:t>explainer</a:t>
            </a:r>
            <a:r>
              <a:rPr lang="en-GB" altLang="en-US" dirty="0"/>
              <a:t>’ needs to choose a word and describe it, without saying the actual word so that the ‘</a:t>
            </a:r>
            <a:r>
              <a:rPr lang="en-GB" altLang="en-US" b="1" dirty="0"/>
              <a:t>guesser</a:t>
            </a:r>
            <a:r>
              <a:rPr lang="en-GB" altLang="en-US" dirty="0"/>
              <a:t>’ can identify it.</a:t>
            </a:r>
          </a:p>
          <a:p>
            <a:pPr algn="ctr" eaLnBrk="1" hangingPunct="1"/>
            <a:r>
              <a:rPr lang="en-GB" altLang="en-US" sz="2400" b="1" dirty="0"/>
              <a:t>Ready?</a:t>
            </a:r>
          </a:p>
        </p:txBody>
      </p:sp>
      <p:sp>
        <p:nvSpPr>
          <p:cNvPr id="13" name="Rectangle 12">
            <a:extLst>
              <a:ext uri="{FF2B5EF4-FFF2-40B4-BE49-F238E27FC236}">
                <a16:creationId xmlns:a16="http://schemas.microsoft.com/office/drawing/2014/main" id="{1B514B50-3D82-9D49-8008-9F3917D4E5A0}"/>
              </a:ext>
            </a:extLst>
          </p:cNvPr>
          <p:cNvSpPr/>
          <p:nvPr/>
        </p:nvSpPr>
        <p:spPr bwMode="auto">
          <a:xfrm>
            <a:off x="4600230" y="5279200"/>
            <a:ext cx="1692275" cy="549275"/>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800" b="1" dirty="0">
                <a:solidFill>
                  <a:schemeClr val="tx1"/>
                </a:solidFill>
              </a:rPr>
              <a:t>debt</a:t>
            </a:r>
          </a:p>
        </p:txBody>
      </p:sp>
      <p:sp>
        <p:nvSpPr>
          <p:cNvPr id="2" name="Rectangle 1">
            <a:extLst>
              <a:ext uri="{FF2B5EF4-FFF2-40B4-BE49-F238E27FC236}">
                <a16:creationId xmlns:a16="http://schemas.microsoft.com/office/drawing/2014/main" id="{CB78219B-D390-D648-AE5C-0802AE81FD02}"/>
              </a:ext>
            </a:extLst>
          </p:cNvPr>
          <p:cNvSpPr/>
          <p:nvPr/>
        </p:nvSpPr>
        <p:spPr>
          <a:xfrm>
            <a:off x="987619" y="5957151"/>
            <a:ext cx="7803956" cy="369332"/>
          </a:xfrm>
          <a:prstGeom prst="rect">
            <a:avLst/>
          </a:prstGeom>
        </p:spPr>
        <p:txBody>
          <a:bodyPr wrap="square">
            <a:spAutoFit/>
          </a:bodyPr>
          <a:lstStyle/>
          <a:p>
            <a:r>
              <a:rPr lang="en-US" dirty="0"/>
              <a:t>Can you now work together to link these four words in a sentence?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36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36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5369"/>
                                        </p:tgtEl>
                                        <p:attrNameLst>
                                          <p:attrName>style.visibility</p:attrName>
                                        </p:attrNameLst>
                                      </p:cBhvr>
                                      <p:to>
                                        <p:strVal val="visible"/>
                                      </p:to>
                                    </p:set>
                                    <p:animEffect transition="in" filter="fade">
                                      <p:cBhvr>
                                        <p:cTn id="18" dur="500"/>
                                        <p:tgtEl>
                                          <p:spTgt spid="1536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100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363" grpId="0"/>
      <p:bldP spid="21" grpId="0" animBg="1"/>
      <p:bldP spid="22" grpId="0" animBg="1"/>
      <p:bldP spid="23" grpId="0" animBg="1"/>
      <p:bldP spid="15368" grpId="0"/>
      <p:bldP spid="15369" grpId="0"/>
      <p:bldP spid="13"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3">
            <a:extLst>
              <a:ext uri="{FF2B5EF4-FFF2-40B4-BE49-F238E27FC236}">
                <a16:creationId xmlns:a16="http://schemas.microsoft.com/office/drawing/2014/main" id="{BC00F44E-22C4-BB48-A8F2-ED2726AD70A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536825" y="5511800"/>
            <a:ext cx="1098550"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32">
            <a:extLst>
              <a:ext uri="{FF2B5EF4-FFF2-40B4-BE49-F238E27FC236}">
                <a16:creationId xmlns:a16="http://schemas.microsoft.com/office/drawing/2014/main" id="{7AA80578-849C-4641-8BCE-FC480D9AF58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54013" y="2608263"/>
            <a:ext cx="109855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24">
            <a:extLst>
              <a:ext uri="{FF2B5EF4-FFF2-40B4-BE49-F238E27FC236}">
                <a16:creationId xmlns:a16="http://schemas.microsoft.com/office/drawing/2014/main" id="{90903376-B8CB-5748-A505-A25B4699E8A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1232321">
            <a:off x="1238250" y="5497513"/>
            <a:ext cx="1590675" cy="112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23">
            <a:extLst>
              <a:ext uri="{FF2B5EF4-FFF2-40B4-BE49-F238E27FC236}">
                <a16:creationId xmlns:a16="http://schemas.microsoft.com/office/drawing/2014/main" id="{5026C656-A23C-414B-BE6A-83132AC21D8A}"/>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61925" y="3255963"/>
            <a:ext cx="9017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7">
            <a:extLst>
              <a:ext uri="{FF2B5EF4-FFF2-40B4-BE49-F238E27FC236}">
                <a16:creationId xmlns:a16="http://schemas.microsoft.com/office/drawing/2014/main" id="{8B3C0CF9-80A8-874A-BAB2-39782B8F0D7D}"/>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03288" y="5715000"/>
            <a:ext cx="900112"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3">
            <a:extLst>
              <a:ext uri="{FF2B5EF4-FFF2-40B4-BE49-F238E27FC236}">
                <a16:creationId xmlns:a16="http://schemas.microsoft.com/office/drawing/2014/main" id="{6B7B3392-4BC8-7943-BD21-FAA495632A18}"/>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rot="991663">
            <a:off x="257175" y="4033838"/>
            <a:ext cx="1906588" cy="119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11">
            <a:extLst>
              <a:ext uri="{FF2B5EF4-FFF2-40B4-BE49-F238E27FC236}">
                <a16:creationId xmlns:a16="http://schemas.microsoft.com/office/drawing/2014/main" id="{3523BCC3-2917-A741-B55F-190D7E647EA9}"/>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rot="-609593">
            <a:off x="322263" y="4786313"/>
            <a:ext cx="1925637"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9">
            <a:extLst>
              <a:ext uri="{FF2B5EF4-FFF2-40B4-BE49-F238E27FC236}">
                <a16:creationId xmlns:a16="http://schemas.microsoft.com/office/drawing/2014/main" id="{526FD6D2-3D24-6241-BAD3-AB4BD9DB84EA}"/>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25413" y="5607050"/>
            <a:ext cx="1160462" cy="102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4" name="Title 1">
            <a:extLst>
              <a:ext uri="{FF2B5EF4-FFF2-40B4-BE49-F238E27FC236}">
                <a16:creationId xmlns:a16="http://schemas.microsoft.com/office/drawing/2014/main" id="{D728A3DE-535F-B74F-9857-5C7A39DBBFD2}"/>
              </a:ext>
            </a:extLst>
          </p:cNvPr>
          <p:cNvSpPr>
            <a:spLocks noGrp="1" noChangeArrowheads="1"/>
          </p:cNvSpPr>
          <p:nvPr>
            <p:ph type="title"/>
          </p:nvPr>
        </p:nvSpPr>
        <p:spPr>
          <a:xfrm>
            <a:off x="457200" y="479425"/>
            <a:ext cx="8220075" cy="993775"/>
          </a:xfrm>
        </p:spPr>
        <p:txBody>
          <a:bodyPr/>
          <a:lstStyle/>
          <a:p>
            <a:pPr eaLnBrk="1" hangingPunct="1"/>
            <a:r>
              <a:rPr lang="en-GB" altLang="en-US" dirty="0">
                <a:latin typeface="+mn-lt"/>
              </a:rPr>
              <a:t>Explain it!</a:t>
            </a:r>
          </a:p>
        </p:txBody>
      </p:sp>
      <p:pic>
        <p:nvPicPr>
          <p:cNvPr id="16395" name="Whole Class">
            <a:extLst>
              <a:ext uri="{FF2B5EF4-FFF2-40B4-BE49-F238E27FC236}">
                <a16:creationId xmlns:a16="http://schemas.microsoft.com/office/drawing/2014/main" id="{3AE44340-AA23-8F4E-A8FE-A3B7140F16FB}"/>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6" name="TextBox 18">
            <a:extLst>
              <a:ext uri="{FF2B5EF4-FFF2-40B4-BE49-F238E27FC236}">
                <a16:creationId xmlns:a16="http://schemas.microsoft.com/office/drawing/2014/main" id="{52D46C8E-DB5D-F04E-B3AE-A3774D60689F}"/>
              </a:ext>
            </a:extLst>
          </p:cNvPr>
          <p:cNvSpPr txBox="1">
            <a:spLocks noChangeArrowheads="1"/>
          </p:cNvSpPr>
          <p:nvPr/>
        </p:nvSpPr>
        <p:spPr bwMode="auto">
          <a:xfrm>
            <a:off x="926920" y="4717267"/>
            <a:ext cx="7237413" cy="1049338"/>
          </a:xfrm>
          <a:prstGeom prst="rect">
            <a:avLst/>
          </a:prstGeom>
          <a:solidFill>
            <a:srgbClr val="8ACBC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b="1" dirty="0">
                <a:solidFill>
                  <a:schemeClr val="tx1"/>
                </a:solidFill>
              </a:rPr>
              <a:t>Savings</a:t>
            </a:r>
          </a:p>
          <a:p>
            <a:pPr algn="just" eaLnBrk="1" hangingPunct="1">
              <a:lnSpc>
                <a:spcPct val="100000"/>
              </a:lnSpc>
              <a:spcBef>
                <a:spcPct val="0"/>
              </a:spcBef>
              <a:buFontTx/>
              <a:buNone/>
            </a:pPr>
            <a:r>
              <a:rPr lang="en-GB" altLang="en-US" dirty="0">
                <a:solidFill>
                  <a:schemeClr val="tx1"/>
                </a:solidFill>
              </a:rPr>
              <a:t>People may choose to put an amount of money aside regularly, or when they can afford it, to save up for expensive or unexpected costs. </a:t>
            </a:r>
          </a:p>
        </p:txBody>
      </p:sp>
      <p:sp>
        <p:nvSpPr>
          <p:cNvPr id="16397" name="TextBox 3">
            <a:extLst>
              <a:ext uri="{FF2B5EF4-FFF2-40B4-BE49-F238E27FC236}">
                <a16:creationId xmlns:a16="http://schemas.microsoft.com/office/drawing/2014/main" id="{7F44AEAA-1659-A94C-828E-50B0DE93D043}"/>
              </a:ext>
            </a:extLst>
          </p:cNvPr>
          <p:cNvSpPr txBox="1">
            <a:spLocks noChangeArrowheads="1"/>
          </p:cNvSpPr>
          <p:nvPr/>
        </p:nvSpPr>
        <p:spPr bwMode="auto">
          <a:xfrm>
            <a:off x="1285081" y="1246188"/>
            <a:ext cx="65468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dirty="0">
                <a:solidFill>
                  <a:schemeClr val="tx1"/>
                </a:solidFill>
              </a:rPr>
              <a:t>Now, let’s share some definitions of the words we will be using today:</a:t>
            </a:r>
          </a:p>
        </p:txBody>
      </p:sp>
      <p:sp>
        <p:nvSpPr>
          <p:cNvPr id="16398" name="TextBox 4">
            <a:extLst>
              <a:ext uri="{FF2B5EF4-FFF2-40B4-BE49-F238E27FC236}">
                <a16:creationId xmlns:a16="http://schemas.microsoft.com/office/drawing/2014/main" id="{5FAE3AEE-DF95-CD47-BC75-DE6BD0726635}"/>
              </a:ext>
            </a:extLst>
          </p:cNvPr>
          <p:cNvSpPr txBox="1">
            <a:spLocks noChangeArrowheads="1"/>
          </p:cNvSpPr>
          <p:nvPr/>
        </p:nvSpPr>
        <p:spPr bwMode="auto">
          <a:xfrm>
            <a:off x="926920" y="1586433"/>
            <a:ext cx="7237413" cy="1879600"/>
          </a:xfrm>
          <a:prstGeom prst="rect">
            <a:avLst/>
          </a:prstGeom>
          <a:solidFill>
            <a:srgbClr val="8ACBC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b="1" dirty="0">
                <a:solidFill>
                  <a:schemeClr val="tx1"/>
                </a:solidFill>
              </a:rPr>
              <a:t>Borrowing</a:t>
            </a:r>
          </a:p>
          <a:p>
            <a:pPr algn="just" eaLnBrk="1" hangingPunct="1">
              <a:lnSpc>
                <a:spcPct val="100000"/>
              </a:lnSpc>
              <a:spcBef>
                <a:spcPct val="0"/>
              </a:spcBef>
              <a:buFontTx/>
              <a:buNone/>
            </a:pPr>
            <a:r>
              <a:rPr lang="en-GB" altLang="en-US" dirty="0">
                <a:solidFill>
                  <a:schemeClr val="tx1"/>
                </a:solidFill>
              </a:rPr>
              <a:t>When something is borrowed it needs to be returned. If people do not have enough money for what they need to buy, they may need to borrow money. Money can be borrowed by taking out a loan. This is an amount of money that is borrowed and needs to be repaid. When the money is repaid, interest is charged at an agreed rate.</a:t>
            </a:r>
          </a:p>
        </p:txBody>
      </p:sp>
      <p:sp>
        <p:nvSpPr>
          <p:cNvPr id="16399" name="TextBox 5">
            <a:extLst>
              <a:ext uri="{FF2B5EF4-FFF2-40B4-BE49-F238E27FC236}">
                <a16:creationId xmlns:a16="http://schemas.microsoft.com/office/drawing/2014/main" id="{72F9AA2A-B8F5-864A-A317-98AB7D0C494F}"/>
              </a:ext>
            </a:extLst>
          </p:cNvPr>
          <p:cNvSpPr txBox="1">
            <a:spLocks noChangeArrowheads="1"/>
          </p:cNvSpPr>
          <p:nvPr/>
        </p:nvSpPr>
        <p:spPr bwMode="auto">
          <a:xfrm>
            <a:off x="926920" y="3572402"/>
            <a:ext cx="7237413" cy="1049337"/>
          </a:xfrm>
          <a:prstGeom prst="rect">
            <a:avLst/>
          </a:prstGeom>
          <a:solidFill>
            <a:srgbClr val="25898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b="1" dirty="0">
                <a:solidFill>
                  <a:schemeClr val="bg1"/>
                </a:solidFill>
              </a:rPr>
              <a:t>Interest </a:t>
            </a:r>
          </a:p>
          <a:p>
            <a:pPr algn="just" eaLnBrk="1" hangingPunct="1">
              <a:lnSpc>
                <a:spcPct val="100000"/>
              </a:lnSpc>
              <a:spcBef>
                <a:spcPct val="0"/>
              </a:spcBef>
              <a:buFontTx/>
              <a:buNone/>
            </a:pPr>
            <a:r>
              <a:rPr lang="en-GB" altLang="en-US" dirty="0">
                <a:solidFill>
                  <a:schemeClr val="bg1"/>
                </a:solidFill>
              </a:rPr>
              <a:t>A fee charged by the lender when money is borrowed.</a:t>
            </a:r>
          </a:p>
          <a:p>
            <a:pPr algn="just" eaLnBrk="1" hangingPunct="1">
              <a:lnSpc>
                <a:spcPct val="100000"/>
              </a:lnSpc>
              <a:spcBef>
                <a:spcPct val="0"/>
              </a:spcBef>
              <a:buFontTx/>
              <a:buNone/>
            </a:pPr>
            <a:r>
              <a:rPr lang="en-GB" altLang="en-US" dirty="0">
                <a:solidFill>
                  <a:schemeClr val="bg1"/>
                </a:solidFill>
              </a:rPr>
              <a:t>A deposit made by a savings institution when money is saved. </a:t>
            </a:r>
          </a:p>
        </p:txBody>
      </p:sp>
      <p:sp>
        <p:nvSpPr>
          <p:cNvPr id="2" name="Rectangle 1">
            <a:extLst>
              <a:ext uri="{FF2B5EF4-FFF2-40B4-BE49-F238E27FC236}">
                <a16:creationId xmlns:a16="http://schemas.microsoft.com/office/drawing/2014/main" id="{22F160D9-3366-AF44-AE02-4E3459EC9E6F}"/>
              </a:ext>
            </a:extLst>
          </p:cNvPr>
          <p:cNvSpPr/>
          <p:nvPr/>
        </p:nvSpPr>
        <p:spPr>
          <a:xfrm>
            <a:off x="926920" y="5824102"/>
            <a:ext cx="7269162" cy="898525"/>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Debt</a:t>
            </a:r>
            <a:r>
              <a:rPr lang="en-US" dirty="0"/>
              <a:t> </a:t>
            </a:r>
          </a:p>
          <a:p>
            <a:r>
              <a:rPr lang="en-US" dirty="0"/>
              <a:t>An amount of money that has been borrowed and now needs to </a:t>
            </a:r>
            <a:br>
              <a:rPr lang="en-US" dirty="0"/>
            </a:br>
            <a:r>
              <a:rPr lang="en-US" dirty="0"/>
              <a:t>be repaid.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9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9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6" grpId="0" animBg="1"/>
      <p:bldP spid="16398" grpId="0" animBg="1"/>
      <p:bldP spid="16399"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E10A2D3E-F921-BD44-9FDA-3455C08DEF43}"/>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Exploring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Talking Partners">
            <a:extLst>
              <a:ext uri="{FF2B5EF4-FFF2-40B4-BE49-F238E27FC236}">
                <a16:creationId xmlns:a16="http://schemas.microsoft.com/office/drawing/2014/main" id="{C712F441-17AF-2141-B7BC-A71C6CB19D1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1">
            <a:extLst>
              <a:ext uri="{FF2B5EF4-FFF2-40B4-BE49-F238E27FC236}">
                <a16:creationId xmlns:a16="http://schemas.microsoft.com/office/drawing/2014/main" id="{B11C0F67-AA9A-9F4F-AC1A-B08F2CCC4D7C}"/>
              </a:ext>
            </a:extLst>
          </p:cNvPr>
          <p:cNvSpPr>
            <a:spLocks noGrp="1" noChangeArrowheads="1"/>
          </p:cNvSpPr>
          <p:nvPr>
            <p:ph type="title"/>
          </p:nvPr>
        </p:nvSpPr>
        <p:spPr>
          <a:xfrm>
            <a:off x="457200" y="479425"/>
            <a:ext cx="8220075" cy="993775"/>
          </a:xfrm>
        </p:spPr>
        <p:txBody>
          <a:bodyPr/>
          <a:lstStyle/>
          <a:p>
            <a:pPr eaLnBrk="1" hangingPunct="1"/>
            <a:r>
              <a:rPr lang="en-GB" altLang="en-US" dirty="0">
                <a:latin typeface="+mn-lt"/>
              </a:rPr>
              <a:t>Why Borrow Money?</a:t>
            </a:r>
          </a:p>
        </p:txBody>
      </p:sp>
      <p:sp>
        <p:nvSpPr>
          <p:cNvPr id="18436" name="TextBox 61">
            <a:extLst>
              <a:ext uri="{FF2B5EF4-FFF2-40B4-BE49-F238E27FC236}">
                <a16:creationId xmlns:a16="http://schemas.microsoft.com/office/drawing/2014/main" id="{A4A86E28-C2AB-1447-BD89-C94A782F79A0}"/>
              </a:ext>
            </a:extLst>
          </p:cNvPr>
          <p:cNvSpPr txBox="1">
            <a:spLocks noChangeArrowheads="1"/>
          </p:cNvSpPr>
          <p:nvPr/>
        </p:nvSpPr>
        <p:spPr bwMode="auto">
          <a:xfrm>
            <a:off x="700088" y="1460500"/>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sz="1600">
                <a:solidFill>
                  <a:schemeClr val="tx1"/>
                </a:solidFill>
              </a:rPr>
              <a:t>Let’s think about why people might need to borrow money. Look carefully at this picture. What do you think it shows? Talk to your partner and be ready to share your ideas.</a:t>
            </a:r>
          </a:p>
        </p:txBody>
      </p:sp>
      <p:sp>
        <p:nvSpPr>
          <p:cNvPr id="18437" name="TextBox 63">
            <a:extLst>
              <a:ext uri="{FF2B5EF4-FFF2-40B4-BE49-F238E27FC236}">
                <a16:creationId xmlns:a16="http://schemas.microsoft.com/office/drawing/2014/main" id="{50F00487-214A-1441-AE99-DEA77E9C3B42}"/>
              </a:ext>
            </a:extLst>
          </p:cNvPr>
          <p:cNvSpPr txBox="1">
            <a:spLocks noChangeArrowheads="1"/>
          </p:cNvSpPr>
          <p:nvPr/>
        </p:nvSpPr>
        <p:spPr bwMode="auto">
          <a:xfrm>
            <a:off x="741363" y="5437188"/>
            <a:ext cx="76327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sz="1200" dirty="0"/>
              <a:t>There are lots of regular costs associated with running a household. These could include: food, heating, water and power, along with phone and TV subscriptions. People may feel they need to borrow money if these costs cannot be met, or if they have a particularly expensive or unexpected cost to meet. Let’s now think about what these may be. </a:t>
            </a:r>
          </a:p>
        </p:txBody>
      </p:sp>
      <p:grpSp>
        <p:nvGrpSpPr>
          <p:cNvPr id="18438" name="Group 66">
            <a:extLst>
              <a:ext uri="{FF2B5EF4-FFF2-40B4-BE49-F238E27FC236}">
                <a16:creationId xmlns:a16="http://schemas.microsoft.com/office/drawing/2014/main" id="{8BF70069-1824-5949-B426-CDB2A314B35F}"/>
              </a:ext>
            </a:extLst>
          </p:cNvPr>
          <p:cNvGrpSpPr>
            <a:grpSpLocks/>
          </p:cNvGrpSpPr>
          <p:nvPr/>
        </p:nvGrpSpPr>
        <p:grpSpPr bwMode="auto">
          <a:xfrm>
            <a:off x="665163" y="2276475"/>
            <a:ext cx="7713662" cy="3095625"/>
            <a:chOff x="665671" y="2276258"/>
            <a:chExt cx="7713586" cy="3095675"/>
          </a:xfrm>
        </p:grpSpPr>
        <p:grpSp>
          <p:nvGrpSpPr>
            <p:cNvPr id="18439" name="Group 62">
              <a:extLst>
                <a:ext uri="{FF2B5EF4-FFF2-40B4-BE49-F238E27FC236}">
                  <a16:creationId xmlns:a16="http://schemas.microsoft.com/office/drawing/2014/main" id="{DDB26D23-4903-334D-8CF9-86B15CC4F282}"/>
                </a:ext>
              </a:extLst>
            </p:cNvPr>
            <p:cNvGrpSpPr>
              <a:grpSpLocks/>
            </p:cNvGrpSpPr>
            <p:nvPr/>
          </p:nvGrpSpPr>
          <p:grpSpPr bwMode="auto">
            <a:xfrm>
              <a:off x="665671" y="2276258"/>
              <a:ext cx="7506329" cy="3095675"/>
              <a:chOff x="1352085" y="2420888"/>
              <a:chExt cx="6211802" cy="2561801"/>
            </a:xfrm>
          </p:grpSpPr>
          <p:grpSp>
            <p:nvGrpSpPr>
              <p:cNvPr id="18441" name="Group 44">
                <a:extLst>
                  <a:ext uri="{FF2B5EF4-FFF2-40B4-BE49-F238E27FC236}">
                    <a16:creationId xmlns:a16="http://schemas.microsoft.com/office/drawing/2014/main" id="{83318F72-8B35-5242-A692-C20FA40308B7}"/>
                  </a:ext>
                </a:extLst>
              </p:cNvPr>
              <p:cNvGrpSpPr>
                <a:grpSpLocks/>
              </p:cNvGrpSpPr>
              <p:nvPr/>
            </p:nvGrpSpPr>
            <p:grpSpPr bwMode="auto">
              <a:xfrm>
                <a:off x="6012160" y="2420888"/>
                <a:ext cx="779630" cy="722856"/>
                <a:chOff x="6516216" y="1428455"/>
                <a:chExt cx="1472318" cy="1365101"/>
              </a:xfrm>
            </p:grpSpPr>
            <p:pic>
              <p:nvPicPr>
                <p:cNvPr id="18467" name="Picture 6">
                  <a:extLst>
                    <a:ext uri="{FF2B5EF4-FFF2-40B4-BE49-F238E27FC236}">
                      <a16:creationId xmlns:a16="http://schemas.microsoft.com/office/drawing/2014/main" id="{939BBEBA-5E86-6C45-AF7E-36ED2029E7D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1265683">
                  <a:off x="6648536" y="1428455"/>
                  <a:ext cx="951803" cy="1340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8" name="Picture 2">
                  <a:extLst>
                    <a:ext uri="{FF2B5EF4-FFF2-40B4-BE49-F238E27FC236}">
                      <a16:creationId xmlns:a16="http://schemas.microsoft.com/office/drawing/2014/main" id="{A6A20F0C-B21A-1341-821B-65925FB47613}"/>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516216" y="1799250"/>
                  <a:ext cx="1472318" cy="994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442" name="Group 45">
                <a:extLst>
                  <a:ext uri="{FF2B5EF4-FFF2-40B4-BE49-F238E27FC236}">
                    <a16:creationId xmlns:a16="http://schemas.microsoft.com/office/drawing/2014/main" id="{82FD2FED-BBE0-8340-81DD-2A14E961FC42}"/>
                  </a:ext>
                </a:extLst>
              </p:cNvPr>
              <p:cNvGrpSpPr>
                <a:grpSpLocks/>
              </p:cNvGrpSpPr>
              <p:nvPr/>
            </p:nvGrpSpPr>
            <p:grpSpPr bwMode="auto">
              <a:xfrm>
                <a:off x="6857881" y="3408792"/>
                <a:ext cx="706006" cy="698918"/>
                <a:chOff x="6900140" y="3702061"/>
                <a:chExt cx="1402202" cy="1388125"/>
              </a:xfrm>
            </p:grpSpPr>
            <p:pic>
              <p:nvPicPr>
                <p:cNvPr id="18464" name="Picture 18">
                  <a:extLst>
                    <a:ext uri="{FF2B5EF4-FFF2-40B4-BE49-F238E27FC236}">
                      <a16:creationId xmlns:a16="http://schemas.microsoft.com/office/drawing/2014/main" id="{B2C1AB41-3593-1B43-B778-3741988AE795}"/>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rot="1265683">
                  <a:off x="7333825" y="3702061"/>
                  <a:ext cx="951803" cy="1340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5" name="Picture 11">
                  <a:extLst>
                    <a:ext uri="{FF2B5EF4-FFF2-40B4-BE49-F238E27FC236}">
                      <a16:creationId xmlns:a16="http://schemas.microsoft.com/office/drawing/2014/main" id="{9935BCA8-5A25-B544-9839-B1FB6A5FA31E}"/>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900140" y="4168893"/>
                  <a:ext cx="1217732" cy="829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6" name="Picture 13">
                  <a:extLst>
                    <a:ext uri="{FF2B5EF4-FFF2-40B4-BE49-F238E27FC236}">
                      <a16:creationId xmlns:a16="http://schemas.microsoft.com/office/drawing/2014/main" id="{476853D7-DB27-0947-A9C9-1B2D7BB76D09}"/>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rot="1466463">
                  <a:off x="7564607" y="4514666"/>
                  <a:ext cx="737735" cy="575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443" name="Group 46">
                <a:extLst>
                  <a:ext uri="{FF2B5EF4-FFF2-40B4-BE49-F238E27FC236}">
                    <a16:creationId xmlns:a16="http://schemas.microsoft.com/office/drawing/2014/main" id="{F296AF15-4F4E-684D-904C-03A6DE701B46}"/>
                  </a:ext>
                </a:extLst>
              </p:cNvPr>
              <p:cNvGrpSpPr>
                <a:grpSpLocks/>
              </p:cNvGrpSpPr>
              <p:nvPr/>
            </p:nvGrpSpPr>
            <p:grpSpPr bwMode="auto">
              <a:xfrm>
                <a:off x="5818121" y="4156509"/>
                <a:ext cx="493379" cy="826180"/>
                <a:chOff x="5474468" y="4885518"/>
                <a:chExt cx="1006952" cy="1686176"/>
              </a:xfrm>
            </p:grpSpPr>
            <p:pic>
              <p:nvPicPr>
                <p:cNvPr id="18462" name="Picture 26">
                  <a:extLst>
                    <a:ext uri="{FF2B5EF4-FFF2-40B4-BE49-F238E27FC236}">
                      <a16:creationId xmlns:a16="http://schemas.microsoft.com/office/drawing/2014/main" id="{71BB3437-5BF7-5649-A388-76D56B685467}"/>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rot="1265683">
                  <a:off x="5529617" y="4885518"/>
                  <a:ext cx="951803" cy="1340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3" name="Picture 20">
                  <a:extLst>
                    <a:ext uri="{FF2B5EF4-FFF2-40B4-BE49-F238E27FC236}">
                      <a16:creationId xmlns:a16="http://schemas.microsoft.com/office/drawing/2014/main" id="{1D56004F-2DE0-0D4E-91E9-DD8D528AD871}"/>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474468" y="4998083"/>
                  <a:ext cx="797479" cy="1573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8444" name="Picture 27">
                <a:extLst>
                  <a:ext uri="{FF2B5EF4-FFF2-40B4-BE49-F238E27FC236}">
                    <a16:creationId xmlns:a16="http://schemas.microsoft.com/office/drawing/2014/main" id="{38C8FB65-34C4-4749-AEC6-569CA7FE1D4C}"/>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2698507" y="4266543"/>
                <a:ext cx="970648" cy="674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445" name="Group 43">
                <a:extLst>
                  <a:ext uri="{FF2B5EF4-FFF2-40B4-BE49-F238E27FC236}">
                    <a16:creationId xmlns:a16="http://schemas.microsoft.com/office/drawing/2014/main" id="{5D984824-B8D8-F74E-B7F4-75B1DFE5F00A}"/>
                  </a:ext>
                </a:extLst>
              </p:cNvPr>
              <p:cNvGrpSpPr>
                <a:grpSpLocks/>
              </p:cNvGrpSpPr>
              <p:nvPr/>
            </p:nvGrpSpPr>
            <p:grpSpPr bwMode="auto">
              <a:xfrm>
                <a:off x="4033972" y="3270492"/>
                <a:ext cx="1078367" cy="886017"/>
                <a:chOff x="3576002" y="2416851"/>
                <a:chExt cx="1782394" cy="1464466"/>
              </a:xfrm>
            </p:grpSpPr>
            <p:pic>
              <p:nvPicPr>
                <p:cNvPr id="18459" name="Picture 29">
                  <a:extLst>
                    <a:ext uri="{FF2B5EF4-FFF2-40B4-BE49-F238E27FC236}">
                      <a16:creationId xmlns:a16="http://schemas.microsoft.com/office/drawing/2014/main" id="{A575A2F0-92EE-6E42-AFC1-F9B0B12A4C30}"/>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3775657" y="2416851"/>
                  <a:ext cx="1370577" cy="1356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0" name="Picture 31">
                  <a:extLst>
                    <a:ext uri="{FF2B5EF4-FFF2-40B4-BE49-F238E27FC236}">
                      <a16:creationId xmlns:a16="http://schemas.microsoft.com/office/drawing/2014/main" id="{9F94F54B-9833-8B41-8CD2-3A5215365830}"/>
                    </a:ext>
                  </a:extLst>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4332268" y="3003193"/>
                  <a:ext cx="1026128" cy="74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1" name="Picture 33">
                  <a:extLst>
                    <a:ext uri="{FF2B5EF4-FFF2-40B4-BE49-F238E27FC236}">
                      <a16:creationId xmlns:a16="http://schemas.microsoft.com/office/drawing/2014/main" id="{42EE631C-4A1C-8F4C-9F07-91544784D62E}"/>
                    </a:ext>
                  </a:extLst>
                </p:cNvPr>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3576002" y="3179516"/>
                  <a:ext cx="797479" cy="701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446" name="Group 42">
                <a:extLst>
                  <a:ext uri="{FF2B5EF4-FFF2-40B4-BE49-F238E27FC236}">
                    <a16:creationId xmlns:a16="http://schemas.microsoft.com/office/drawing/2014/main" id="{317D3995-E28E-A341-804A-5EF61D4C279A}"/>
                  </a:ext>
                </a:extLst>
              </p:cNvPr>
              <p:cNvGrpSpPr>
                <a:grpSpLocks/>
              </p:cNvGrpSpPr>
              <p:nvPr/>
            </p:nvGrpSpPr>
            <p:grpSpPr bwMode="auto">
              <a:xfrm>
                <a:off x="1944000" y="2607187"/>
                <a:ext cx="1224626" cy="580004"/>
                <a:chOff x="1115126" y="1620192"/>
                <a:chExt cx="1508233" cy="714325"/>
              </a:xfrm>
            </p:grpSpPr>
            <p:pic>
              <p:nvPicPr>
                <p:cNvPr id="18456" name="Picture 37">
                  <a:extLst>
                    <a:ext uri="{FF2B5EF4-FFF2-40B4-BE49-F238E27FC236}">
                      <a16:creationId xmlns:a16="http://schemas.microsoft.com/office/drawing/2014/main" id="{B0CBDCE9-4130-BA4C-B462-B144002878D3}"/>
                    </a:ext>
                  </a:extLst>
                </p:cNvPr>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1115126" y="1620192"/>
                  <a:ext cx="1031249" cy="511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7" name="Picture 35">
                  <a:extLst>
                    <a:ext uri="{FF2B5EF4-FFF2-40B4-BE49-F238E27FC236}">
                      <a16:creationId xmlns:a16="http://schemas.microsoft.com/office/drawing/2014/main" id="{3CD4E0BF-F034-224E-8DEE-DBB475D02E26}"/>
                    </a:ext>
                  </a:extLst>
                </p:cNvPr>
                <p:cNvPicPr>
                  <a:picLocks noChangeAspect="1" noChangeArrowheads="1"/>
                </p:cNvPicPr>
                <p:nvPr/>
              </p:nvPicPr>
              <p:blipFill>
                <a:blip r:embed="rId15" cstate="screen">
                  <a:extLst>
                    <a:ext uri="{28A0092B-C50C-407E-A947-70E740481C1C}">
                      <a14:useLocalDpi xmlns:a14="http://schemas.microsoft.com/office/drawing/2010/main"/>
                    </a:ext>
                  </a:extLst>
                </a:blip>
                <a:srcRect/>
                <a:stretch>
                  <a:fillRect/>
                </a:stretch>
              </p:blipFill>
              <p:spPr bwMode="auto">
                <a:xfrm>
                  <a:off x="1860463" y="1684416"/>
                  <a:ext cx="762896" cy="5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8" name="Picture 39">
                  <a:extLst>
                    <a:ext uri="{FF2B5EF4-FFF2-40B4-BE49-F238E27FC236}">
                      <a16:creationId xmlns:a16="http://schemas.microsoft.com/office/drawing/2014/main" id="{D48E5695-6F8C-D944-99D0-D220DBA181AC}"/>
                    </a:ext>
                  </a:extLst>
                </p:cNvPr>
                <p:cNvPicPr>
                  <a:picLocks noChangeAspect="1" noChangeArrowheads="1"/>
                </p:cNvPicPr>
                <p:nvPr/>
              </p:nvPicPr>
              <p:blipFill>
                <a:blip r:embed="rId16" cstate="screen">
                  <a:extLst>
                    <a:ext uri="{28A0092B-C50C-407E-A947-70E740481C1C}">
                      <a14:useLocalDpi xmlns:a14="http://schemas.microsoft.com/office/drawing/2010/main"/>
                    </a:ext>
                  </a:extLst>
                </a:blip>
                <a:srcRect/>
                <a:stretch>
                  <a:fillRect/>
                </a:stretch>
              </p:blipFill>
              <p:spPr bwMode="auto">
                <a:xfrm>
                  <a:off x="1362350" y="1929409"/>
                  <a:ext cx="638610" cy="405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447" name="Group 47">
                <a:extLst>
                  <a:ext uri="{FF2B5EF4-FFF2-40B4-BE49-F238E27FC236}">
                    <a16:creationId xmlns:a16="http://schemas.microsoft.com/office/drawing/2014/main" id="{7C5DFF79-3814-4049-99BC-F97A7DC1FBC7}"/>
                  </a:ext>
                </a:extLst>
              </p:cNvPr>
              <p:cNvGrpSpPr>
                <a:grpSpLocks/>
              </p:cNvGrpSpPr>
              <p:nvPr/>
            </p:nvGrpSpPr>
            <p:grpSpPr bwMode="auto">
              <a:xfrm>
                <a:off x="1352085" y="3292608"/>
                <a:ext cx="829213" cy="907441"/>
                <a:chOff x="3318007" y="3470275"/>
                <a:chExt cx="1482768" cy="1622652"/>
              </a:xfrm>
            </p:grpSpPr>
            <p:pic>
              <p:nvPicPr>
                <p:cNvPr id="18454" name="Picture 40">
                  <a:extLst>
                    <a:ext uri="{FF2B5EF4-FFF2-40B4-BE49-F238E27FC236}">
                      <a16:creationId xmlns:a16="http://schemas.microsoft.com/office/drawing/2014/main" id="{8F6B28B4-8182-F343-B27B-F38C32126D7F}"/>
                    </a:ext>
                  </a:extLst>
                </p:cNvPr>
                <p:cNvPicPr>
                  <a:picLocks noChangeAspect="1" noChangeArrowheads="1"/>
                </p:cNvPicPr>
                <p:nvPr/>
              </p:nvPicPr>
              <p:blipFill>
                <a:blip r:embed="rId17" cstate="screen">
                  <a:extLst>
                    <a:ext uri="{28A0092B-C50C-407E-A947-70E740481C1C}">
                      <a14:useLocalDpi xmlns:a14="http://schemas.microsoft.com/office/drawing/2010/main"/>
                    </a:ext>
                  </a:extLst>
                </a:blip>
                <a:srcRect/>
                <a:stretch>
                  <a:fillRect/>
                </a:stretch>
              </p:blipFill>
              <p:spPr bwMode="auto">
                <a:xfrm>
                  <a:off x="3430198" y="3470275"/>
                  <a:ext cx="1370577" cy="1356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5" name="Picture 41">
                  <a:extLst>
                    <a:ext uri="{FF2B5EF4-FFF2-40B4-BE49-F238E27FC236}">
                      <a16:creationId xmlns:a16="http://schemas.microsoft.com/office/drawing/2014/main" id="{F5F63AC9-46D5-064F-B57C-501D97C29041}"/>
                    </a:ext>
                  </a:extLst>
                </p:cNvPr>
                <p:cNvPicPr>
                  <a:picLocks noChangeAspect="1" noChangeArrowheads="1"/>
                </p:cNvPicPr>
                <p:nvPr/>
              </p:nvPicPr>
              <p:blipFill>
                <a:blip r:embed="rId18" cstate="screen">
                  <a:extLst>
                    <a:ext uri="{28A0092B-C50C-407E-A947-70E740481C1C}">
                      <a14:useLocalDpi xmlns:a14="http://schemas.microsoft.com/office/drawing/2010/main"/>
                    </a:ext>
                  </a:extLst>
                </a:blip>
                <a:srcRect/>
                <a:stretch>
                  <a:fillRect/>
                </a:stretch>
              </p:blipFill>
              <p:spPr bwMode="auto">
                <a:xfrm>
                  <a:off x="3318007" y="4391126"/>
                  <a:ext cx="797479" cy="701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50" name="Straight Arrow Connector 49">
                <a:extLst>
                  <a:ext uri="{FF2B5EF4-FFF2-40B4-BE49-F238E27FC236}">
                    <a16:creationId xmlns:a16="http://schemas.microsoft.com/office/drawing/2014/main" id="{7A5C5530-B9CC-432E-BEB5-B7503DD23CFD}"/>
                  </a:ext>
                </a:extLst>
              </p:cNvPr>
              <p:cNvCxnSpPr/>
              <p:nvPr/>
            </p:nvCxnSpPr>
            <p:spPr>
              <a:xfrm flipV="1">
                <a:off x="5111923" y="3083015"/>
                <a:ext cx="754069" cy="45192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036BF8CD-1B36-4B00-A6F5-6AFE3FFA1D0B}"/>
                  </a:ext>
                </a:extLst>
              </p:cNvPr>
              <p:cNvCxnSpPr>
                <a:cxnSpLocks/>
              </p:cNvCxnSpPr>
              <p:nvPr/>
            </p:nvCxnSpPr>
            <p:spPr>
              <a:xfrm>
                <a:off x="5224902" y="3814771"/>
                <a:ext cx="1442453" cy="65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6D6CCDB4-C1EB-4007-A248-5DDC43A8EA36}"/>
                  </a:ext>
                </a:extLst>
              </p:cNvPr>
              <p:cNvCxnSpPr/>
              <p:nvPr/>
            </p:nvCxnSpPr>
            <p:spPr>
              <a:xfrm>
                <a:off x="4983179" y="4156344"/>
                <a:ext cx="759324" cy="32843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a16="http://schemas.microsoft.com/office/drawing/2014/main" id="{CB7C7D88-859D-47B6-A3D4-ECEA7A5BA28E}"/>
                  </a:ext>
                </a:extLst>
              </p:cNvPr>
              <p:cNvCxnSpPr/>
              <p:nvPr/>
            </p:nvCxnSpPr>
            <p:spPr>
              <a:xfrm flipH="1" flipV="1">
                <a:off x="2986340" y="3186801"/>
                <a:ext cx="1047026" cy="42171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A8DA9A07-C061-403A-B363-8FA8FBB8EA63}"/>
                  </a:ext>
                </a:extLst>
              </p:cNvPr>
              <p:cNvCxnSpPr/>
              <p:nvPr/>
            </p:nvCxnSpPr>
            <p:spPr>
              <a:xfrm flipH="1">
                <a:off x="2404366" y="3850242"/>
                <a:ext cx="144770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a:extLst>
                  <a:ext uri="{FF2B5EF4-FFF2-40B4-BE49-F238E27FC236}">
                    <a16:creationId xmlns:a16="http://schemas.microsoft.com/office/drawing/2014/main" id="{D4515B69-C452-49BC-89F1-4DE848AF660D}"/>
                  </a:ext>
                </a:extLst>
              </p:cNvPr>
              <p:cNvCxnSpPr/>
              <p:nvPr/>
            </p:nvCxnSpPr>
            <p:spPr>
              <a:xfrm flipH="1">
                <a:off x="3510510" y="4172109"/>
                <a:ext cx="522857" cy="1484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pic>
          <p:nvPicPr>
            <p:cNvPr id="18440" name="Picture 65">
              <a:extLst>
                <a:ext uri="{FF2B5EF4-FFF2-40B4-BE49-F238E27FC236}">
                  <a16:creationId xmlns:a16="http://schemas.microsoft.com/office/drawing/2014/main" id="{123A8AA7-C966-0046-9A0A-B7AB84DFC465}"/>
                </a:ext>
              </a:extLst>
            </p:cNvPr>
            <p:cNvPicPr>
              <a:picLocks noChangeAspect="1" noChangeArrowheads="1"/>
            </p:cNvPicPr>
            <p:nvPr/>
          </p:nvPicPr>
          <p:blipFill>
            <a:blip r:embed="rId19" cstate="screen">
              <a:extLst>
                <a:ext uri="{28A0092B-C50C-407E-A947-70E740481C1C}">
                  <a14:useLocalDpi xmlns:a14="http://schemas.microsoft.com/office/drawing/2010/main"/>
                </a:ext>
              </a:extLst>
            </a:blip>
            <a:srcRect/>
            <a:stretch>
              <a:fillRect/>
            </a:stretch>
          </p:blipFill>
          <p:spPr bwMode="auto">
            <a:xfrm>
              <a:off x="7715039" y="3901632"/>
              <a:ext cx="664218" cy="534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BBDD4013-1EFE-B242-B90B-61A24E4F72F1}"/>
              </a:ext>
            </a:extLst>
          </p:cNvPr>
          <p:cNvSpPr>
            <a:spLocks noChangeArrowheads="1"/>
          </p:cNvSpPr>
          <p:nvPr/>
        </p:nvSpPr>
        <p:spPr bwMode="auto">
          <a:xfrm>
            <a:off x="461963" y="5048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GB" altLang="en-US" sz="4000" b="1" dirty="0">
                <a:latin typeface="+mn-lt"/>
              </a:rPr>
              <a:t>Why Borrow Money?</a:t>
            </a:r>
          </a:p>
        </p:txBody>
      </p:sp>
      <p:sp>
        <p:nvSpPr>
          <p:cNvPr id="19459" name="TextBox 1">
            <a:extLst>
              <a:ext uri="{FF2B5EF4-FFF2-40B4-BE49-F238E27FC236}">
                <a16:creationId xmlns:a16="http://schemas.microsoft.com/office/drawing/2014/main" id="{347497BF-E879-1043-976A-DB16D38C5CBA}"/>
              </a:ext>
            </a:extLst>
          </p:cNvPr>
          <p:cNvSpPr txBox="1">
            <a:spLocks noChangeArrowheads="1"/>
          </p:cNvSpPr>
          <p:nvPr/>
        </p:nvSpPr>
        <p:spPr bwMode="auto">
          <a:xfrm>
            <a:off x="755650" y="1498600"/>
            <a:ext cx="7632700" cy="77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b="1">
                <a:solidFill>
                  <a:schemeClr val="tx1"/>
                </a:solidFill>
              </a:rPr>
              <a:t>There are many reasons people borrow money, however some common reasons include: </a:t>
            </a:r>
          </a:p>
        </p:txBody>
      </p:sp>
      <p:sp>
        <p:nvSpPr>
          <p:cNvPr id="19460" name="TextBox 2">
            <a:extLst>
              <a:ext uri="{FF2B5EF4-FFF2-40B4-BE49-F238E27FC236}">
                <a16:creationId xmlns:a16="http://schemas.microsoft.com/office/drawing/2014/main" id="{CED523AD-F2ED-A14D-9172-524560276F1F}"/>
              </a:ext>
            </a:extLst>
          </p:cNvPr>
          <p:cNvSpPr txBox="1">
            <a:spLocks noChangeArrowheads="1"/>
          </p:cNvSpPr>
          <p:nvPr/>
        </p:nvSpPr>
        <p:spPr bwMode="auto">
          <a:xfrm>
            <a:off x="755650" y="2565400"/>
            <a:ext cx="5457825" cy="2587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2800" b="1" dirty="0">
                <a:solidFill>
                  <a:schemeClr val="tx1"/>
                </a:solidFill>
              </a:rPr>
              <a:t>University fees </a:t>
            </a:r>
          </a:p>
          <a:p>
            <a:pPr eaLnBrk="1" hangingPunct="1">
              <a:lnSpc>
                <a:spcPct val="100000"/>
              </a:lnSpc>
              <a:spcBef>
                <a:spcPct val="0"/>
              </a:spcBef>
              <a:buFontTx/>
              <a:buNone/>
            </a:pPr>
            <a:r>
              <a:rPr lang="en-GB" altLang="en-US" dirty="0">
                <a:solidFill>
                  <a:schemeClr val="tx1"/>
                </a:solidFill>
              </a:rPr>
              <a:t>Mia wants to go to university. She knows the cost of going to university can be very high. She has taken out a student loan to cover her living costs and the cost of tuition fees. She will pay the loan back when she gets a job and earns over a certain amount. The repayments are taken straight from her wages.</a:t>
            </a:r>
          </a:p>
        </p:txBody>
      </p:sp>
      <p:pic>
        <p:nvPicPr>
          <p:cNvPr id="19461" name="Whole Class">
            <a:extLst>
              <a:ext uri="{FF2B5EF4-FFF2-40B4-BE49-F238E27FC236}">
                <a16:creationId xmlns:a16="http://schemas.microsoft.com/office/drawing/2014/main" id="{ECF5364B-ADF8-8F4A-A989-ACB709FBB31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2">
            <a:extLst>
              <a:ext uri="{FF2B5EF4-FFF2-40B4-BE49-F238E27FC236}">
                <a16:creationId xmlns:a16="http://schemas.microsoft.com/office/drawing/2014/main" id="{71EF4EFE-823D-1945-BCBF-B668B6674685}"/>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075238" y="2439988"/>
            <a:ext cx="3529012" cy="386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8A9BB-8604-EF41-98D5-32B28955F55E}"/>
              </a:ext>
            </a:extLst>
          </p:cNvPr>
          <p:cNvSpPr>
            <a:spLocks noGrp="1"/>
          </p:cNvSpPr>
          <p:nvPr>
            <p:ph type="title"/>
          </p:nvPr>
        </p:nvSpPr>
        <p:spPr/>
        <p:txBody>
          <a:bodyPr/>
          <a:lstStyle/>
          <a:p>
            <a:r>
              <a:rPr lang="en-US" dirty="0">
                <a:latin typeface="+mn-lt"/>
              </a:rPr>
              <a:t>Why Borrow Money?</a:t>
            </a:r>
          </a:p>
        </p:txBody>
      </p:sp>
      <p:sp>
        <p:nvSpPr>
          <p:cNvPr id="4" name="Rectangle 3">
            <a:extLst>
              <a:ext uri="{FF2B5EF4-FFF2-40B4-BE49-F238E27FC236}">
                <a16:creationId xmlns:a16="http://schemas.microsoft.com/office/drawing/2014/main" id="{2F68218F-E6ED-234B-9B85-6C78F3C9C4A3}"/>
              </a:ext>
            </a:extLst>
          </p:cNvPr>
          <p:cNvSpPr/>
          <p:nvPr/>
        </p:nvSpPr>
        <p:spPr>
          <a:xfrm>
            <a:off x="457198" y="1468272"/>
            <a:ext cx="8220075" cy="99430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r>
              <a:rPr lang="en-US" dirty="0"/>
              <a:t>Sometimes people need to borrow money for an unexpected cost. </a:t>
            </a:r>
            <a:br>
              <a:rPr lang="en-US" dirty="0"/>
            </a:br>
            <a:r>
              <a:rPr lang="en-US" dirty="0"/>
              <a:t>This may be because something has gone wrong or because they </a:t>
            </a:r>
            <a:br>
              <a:rPr lang="en-US" dirty="0"/>
            </a:br>
            <a:r>
              <a:rPr lang="en-US" dirty="0"/>
              <a:t>have taken a risk with money.</a:t>
            </a:r>
          </a:p>
          <a:p>
            <a:pPr algn="ctr"/>
            <a:endParaRPr lang="en-US" dirty="0"/>
          </a:p>
        </p:txBody>
      </p:sp>
      <p:sp>
        <p:nvSpPr>
          <p:cNvPr id="5" name="TextBox 4">
            <a:extLst>
              <a:ext uri="{FF2B5EF4-FFF2-40B4-BE49-F238E27FC236}">
                <a16:creationId xmlns:a16="http://schemas.microsoft.com/office/drawing/2014/main" id="{F7EAB8F5-11A8-F84C-A9F9-0378DF97A74A}"/>
              </a:ext>
            </a:extLst>
          </p:cNvPr>
          <p:cNvSpPr txBox="1"/>
          <p:nvPr/>
        </p:nvSpPr>
        <p:spPr>
          <a:xfrm>
            <a:off x="611560" y="2708920"/>
            <a:ext cx="4968552" cy="2585323"/>
          </a:xfrm>
          <a:prstGeom prst="rect">
            <a:avLst/>
          </a:prstGeom>
          <a:noFill/>
        </p:spPr>
        <p:txBody>
          <a:bodyPr wrap="square" rtlCol="0">
            <a:spAutoFit/>
          </a:bodyPr>
          <a:lstStyle/>
          <a:p>
            <a:r>
              <a:rPr lang="en-US" b="1" dirty="0"/>
              <a:t>Unexpected costs </a:t>
            </a:r>
          </a:p>
          <a:p>
            <a:r>
              <a:rPr lang="en-US" dirty="0"/>
              <a:t>Theo’s car has broken down and the mechanic has said it will be too expensive to</a:t>
            </a:r>
          </a:p>
          <a:p>
            <a:r>
              <a:rPr lang="en-US" dirty="0"/>
              <a:t>repair. He has seen an offer for a brand-new car that he will pay for over a number of</a:t>
            </a:r>
          </a:p>
          <a:p>
            <a:r>
              <a:rPr lang="en-US" dirty="0"/>
              <a:t>years. He will have to pay £500 a month which he can hardly afford but he needs a</a:t>
            </a:r>
          </a:p>
          <a:p>
            <a:r>
              <a:rPr lang="en-US" dirty="0"/>
              <a:t>car to get to work so doesn’t feel like he has </a:t>
            </a:r>
            <a:br>
              <a:rPr lang="en-US" dirty="0"/>
            </a:br>
            <a:r>
              <a:rPr lang="en-US" dirty="0"/>
              <a:t>a choice.</a:t>
            </a:r>
          </a:p>
        </p:txBody>
      </p:sp>
      <p:pic>
        <p:nvPicPr>
          <p:cNvPr id="7" name="Picture 6" descr="A person looking at the camera&#10;&#10;Description automatically generated">
            <a:extLst>
              <a:ext uri="{FF2B5EF4-FFF2-40B4-BE49-F238E27FC236}">
                <a16:creationId xmlns:a16="http://schemas.microsoft.com/office/drawing/2014/main" id="{B4053C70-9EC4-8E4C-8E8D-FEDE57A708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36096" y="3861048"/>
            <a:ext cx="754331" cy="2438790"/>
          </a:xfrm>
          <a:prstGeom prst="rect">
            <a:avLst/>
          </a:prstGeom>
        </p:spPr>
      </p:pic>
      <p:pic>
        <p:nvPicPr>
          <p:cNvPr id="9" name="Picture 8" descr="A close up of a car&#10;&#10;Description automatically generated">
            <a:extLst>
              <a:ext uri="{FF2B5EF4-FFF2-40B4-BE49-F238E27FC236}">
                <a16:creationId xmlns:a16="http://schemas.microsoft.com/office/drawing/2014/main" id="{89CFE2D0-73BB-0043-AE62-665E85FFE60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35750" y="4496478"/>
            <a:ext cx="2585429" cy="1803360"/>
          </a:xfrm>
          <a:prstGeom prst="rect">
            <a:avLst/>
          </a:prstGeom>
        </p:spPr>
      </p:pic>
      <p:pic>
        <p:nvPicPr>
          <p:cNvPr id="8" name="Whole Class">
            <a:extLst>
              <a:ext uri="{FF2B5EF4-FFF2-40B4-BE49-F238E27FC236}">
                <a16:creationId xmlns:a16="http://schemas.microsoft.com/office/drawing/2014/main" id="{A78862EB-6828-FE45-A2C8-FD575A91FC2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0117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40E9BAD6-AE71-484B-A2CC-D25B5B7A7C10}"/>
              </a:ext>
            </a:extLst>
          </p:cNvPr>
          <p:cNvSpPr>
            <a:spLocks noChangeArrowheads="1"/>
          </p:cNvSpPr>
          <p:nvPr/>
        </p:nvSpPr>
        <p:spPr bwMode="auto">
          <a:xfrm>
            <a:off x="461963" y="5048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GB" altLang="en-US" sz="4000" b="1" dirty="0">
                <a:latin typeface="+mn-lt"/>
              </a:rPr>
              <a:t>Why Borrow Money?</a:t>
            </a:r>
          </a:p>
        </p:txBody>
      </p:sp>
      <p:sp>
        <p:nvSpPr>
          <p:cNvPr id="20483" name="TextBox 3">
            <a:extLst>
              <a:ext uri="{FF2B5EF4-FFF2-40B4-BE49-F238E27FC236}">
                <a16:creationId xmlns:a16="http://schemas.microsoft.com/office/drawing/2014/main" id="{49C9E15D-16CE-E14C-B4BE-747ECE3A0A72}"/>
              </a:ext>
            </a:extLst>
          </p:cNvPr>
          <p:cNvSpPr txBox="1">
            <a:spLocks noChangeArrowheads="1"/>
          </p:cNvSpPr>
          <p:nvPr/>
        </p:nvSpPr>
        <p:spPr bwMode="auto">
          <a:xfrm>
            <a:off x="3594100" y="1666875"/>
            <a:ext cx="4794250" cy="3695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r" eaLnBrk="1" hangingPunct="1">
              <a:lnSpc>
                <a:spcPct val="100000"/>
              </a:lnSpc>
              <a:spcBef>
                <a:spcPct val="0"/>
              </a:spcBef>
              <a:buFontTx/>
              <a:buNone/>
            </a:pPr>
            <a:r>
              <a:rPr lang="en-GB" altLang="en-US" sz="2800" b="1" dirty="0">
                <a:solidFill>
                  <a:schemeClr val="tx1"/>
                </a:solidFill>
              </a:rPr>
              <a:t>Mortgage</a:t>
            </a:r>
            <a:r>
              <a:rPr lang="en-GB" altLang="en-US" sz="2800" dirty="0">
                <a:solidFill>
                  <a:schemeClr val="tx1"/>
                </a:solidFill>
              </a:rPr>
              <a:t>  </a:t>
            </a:r>
          </a:p>
          <a:p>
            <a:pPr algn="r" eaLnBrk="1" hangingPunct="1">
              <a:lnSpc>
                <a:spcPct val="100000"/>
              </a:lnSpc>
              <a:spcBef>
                <a:spcPct val="0"/>
              </a:spcBef>
              <a:buFontTx/>
              <a:buNone/>
            </a:pPr>
            <a:r>
              <a:rPr lang="en-GB" altLang="en-US" dirty="0" err="1">
                <a:solidFill>
                  <a:schemeClr val="tx1"/>
                </a:solidFill>
              </a:rPr>
              <a:t>Dapo</a:t>
            </a:r>
            <a:r>
              <a:rPr lang="en-GB" altLang="en-US" dirty="0">
                <a:solidFill>
                  <a:schemeClr val="tx1"/>
                </a:solidFill>
              </a:rPr>
              <a:t> and Ash want to buy a house so </a:t>
            </a:r>
            <a:br>
              <a:rPr lang="en-GB" altLang="en-US" dirty="0">
                <a:solidFill>
                  <a:schemeClr val="tx1"/>
                </a:solidFill>
              </a:rPr>
            </a:br>
            <a:r>
              <a:rPr lang="en-GB" altLang="en-US" dirty="0">
                <a:solidFill>
                  <a:schemeClr val="tx1"/>
                </a:solidFill>
              </a:rPr>
              <a:t>they need to take out a mortgage. This is a </a:t>
            </a:r>
            <a:br>
              <a:rPr lang="en-GB" altLang="en-US" dirty="0">
                <a:solidFill>
                  <a:schemeClr val="tx1"/>
                </a:solidFill>
              </a:rPr>
            </a:br>
            <a:r>
              <a:rPr lang="en-GB" altLang="en-US" dirty="0">
                <a:solidFill>
                  <a:schemeClr val="tx1"/>
                </a:solidFill>
              </a:rPr>
              <a:t>loan from a bank or building society that </a:t>
            </a:r>
            <a:br>
              <a:rPr lang="en-GB" altLang="en-US" dirty="0">
                <a:solidFill>
                  <a:schemeClr val="tx1"/>
                </a:solidFill>
              </a:rPr>
            </a:br>
            <a:r>
              <a:rPr lang="en-GB" altLang="en-US" dirty="0">
                <a:solidFill>
                  <a:schemeClr val="tx1"/>
                </a:solidFill>
              </a:rPr>
              <a:t>covers any cost of the house that the buyer</a:t>
            </a:r>
          </a:p>
          <a:p>
            <a:pPr algn="r" eaLnBrk="1" hangingPunct="1">
              <a:lnSpc>
                <a:spcPct val="100000"/>
              </a:lnSpc>
              <a:spcBef>
                <a:spcPct val="0"/>
              </a:spcBef>
              <a:buFontTx/>
              <a:buNone/>
            </a:pPr>
            <a:r>
              <a:rPr lang="en-GB" altLang="en-US" dirty="0">
                <a:solidFill>
                  <a:schemeClr val="tx1"/>
                </a:solidFill>
              </a:rPr>
              <a:t>cannot meet. To take out the mortgage </a:t>
            </a:r>
            <a:br>
              <a:rPr lang="en-GB" altLang="en-US" dirty="0">
                <a:solidFill>
                  <a:schemeClr val="tx1"/>
                </a:solidFill>
              </a:rPr>
            </a:br>
            <a:r>
              <a:rPr lang="en-GB" altLang="en-US" dirty="0" err="1">
                <a:solidFill>
                  <a:schemeClr val="tx1"/>
                </a:solidFill>
              </a:rPr>
              <a:t>Dapo</a:t>
            </a:r>
            <a:r>
              <a:rPr lang="en-GB" altLang="en-US" dirty="0">
                <a:solidFill>
                  <a:schemeClr val="tx1"/>
                </a:solidFill>
              </a:rPr>
              <a:t> and Ash will need to prove their</a:t>
            </a:r>
          </a:p>
          <a:p>
            <a:pPr algn="r" eaLnBrk="1" hangingPunct="1">
              <a:lnSpc>
                <a:spcPct val="100000"/>
              </a:lnSpc>
              <a:spcBef>
                <a:spcPct val="0"/>
              </a:spcBef>
              <a:buFontTx/>
              <a:buNone/>
            </a:pPr>
            <a:r>
              <a:rPr lang="en-GB" altLang="en-US" dirty="0">
                <a:solidFill>
                  <a:schemeClr val="tx1"/>
                </a:solidFill>
              </a:rPr>
              <a:t>earnings to show they can cover </a:t>
            </a:r>
            <a:br>
              <a:rPr lang="en-GB" altLang="en-US" dirty="0">
                <a:solidFill>
                  <a:schemeClr val="tx1"/>
                </a:solidFill>
              </a:rPr>
            </a:br>
            <a:r>
              <a:rPr lang="en-GB" altLang="en-US" dirty="0">
                <a:solidFill>
                  <a:schemeClr val="tx1"/>
                </a:solidFill>
              </a:rPr>
              <a:t>the cost of repayments. These repayments will be made over many years and </a:t>
            </a:r>
            <a:br>
              <a:rPr lang="en-GB" altLang="en-US" dirty="0">
                <a:solidFill>
                  <a:schemeClr val="tx1"/>
                </a:solidFill>
              </a:rPr>
            </a:br>
            <a:r>
              <a:rPr lang="en-GB" altLang="en-US" dirty="0">
                <a:solidFill>
                  <a:schemeClr val="tx1"/>
                </a:solidFill>
              </a:rPr>
              <a:t>will incur an agreed amount of </a:t>
            </a:r>
            <a:br>
              <a:rPr lang="en-GB" altLang="en-US" dirty="0">
                <a:solidFill>
                  <a:schemeClr val="tx1"/>
                </a:solidFill>
              </a:rPr>
            </a:br>
            <a:r>
              <a:rPr lang="en-GB" altLang="en-US" dirty="0">
                <a:solidFill>
                  <a:schemeClr val="tx1"/>
                </a:solidFill>
              </a:rPr>
              <a:t>interest that may change over time.</a:t>
            </a:r>
          </a:p>
        </p:txBody>
      </p:sp>
      <p:sp>
        <p:nvSpPr>
          <p:cNvPr id="20484" name="TextBox 4">
            <a:extLst>
              <a:ext uri="{FF2B5EF4-FFF2-40B4-BE49-F238E27FC236}">
                <a16:creationId xmlns:a16="http://schemas.microsoft.com/office/drawing/2014/main" id="{CBFFFA1D-5BFD-944E-AC35-C8819110A374}"/>
              </a:ext>
            </a:extLst>
          </p:cNvPr>
          <p:cNvSpPr txBox="1">
            <a:spLocks noChangeArrowheads="1"/>
          </p:cNvSpPr>
          <p:nvPr/>
        </p:nvSpPr>
        <p:spPr bwMode="auto">
          <a:xfrm>
            <a:off x="755650" y="5386388"/>
            <a:ext cx="763270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By looking carefully at the mortgage and loan offers available in these situations, loans can be used with reasonable repayment rates and agreed interest rates.</a:t>
            </a:r>
          </a:p>
        </p:txBody>
      </p:sp>
      <p:pic>
        <p:nvPicPr>
          <p:cNvPr id="20485" name="Whole Class">
            <a:extLst>
              <a:ext uri="{FF2B5EF4-FFF2-40B4-BE49-F238E27FC236}">
                <a16:creationId xmlns:a16="http://schemas.microsoft.com/office/drawing/2014/main" id="{DA7AF8C6-04B5-ED49-8308-39A53B745DD4}"/>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2">
            <a:extLst>
              <a:ext uri="{FF2B5EF4-FFF2-40B4-BE49-F238E27FC236}">
                <a16:creationId xmlns:a16="http://schemas.microsoft.com/office/drawing/2014/main" id="{229356C3-4E18-BF48-B415-F64C12CEFC3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30250" y="1652588"/>
            <a:ext cx="3057525" cy="343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A person wearing a suit and tie&#10;&#10;Description automatically generated">
            <a:extLst>
              <a:ext uri="{FF2B5EF4-FFF2-40B4-BE49-F238E27FC236}">
                <a16:creationId xmlns:a16="http://schemas.microsoft.com/office/drawing/2014/main" id="{527727D4-BDDA-0F47-AB23-23B18D9CAFB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94101" y="4149080"/>
            <a:ext cx="349522" cy="1259772"/>
          </a:xfrm>
          <a:prstGeom prst="rect">
            <a:avLst/>
          </a:prstGeom>
        </p:spPr>
      </p:pic>
      <p:pic>
        <p:nvPicPr>
          <p:cNvPr id="5" name="Picture 4" descr="A person wearing a striped shirt&#10;&#10;Description automatically generated">
            <a:extLst>
              <a:ext uri="{FF2B5EF4-FFF2-40B4-BE49-F238E27FC236}">
                <a16:creationId xmlns:a16="http://schemas.microsoft.com/office/drawing/2014/main" id="{E93FB67A-595F-624A-AE3C-455DAF969A8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42183" y="4126615"/>
            <a:ext cx="351917" cy="125977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48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48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4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B3404-855E-5D4B-8969-782217667FEB}"/>
              </a:ext>
            </a:extLst>
          </p:cNvPr>
          <p:cNvSpPr>
            <a:spLocks noGrp="1"/>
          </p:cNvSpPr>
          <p:nvPr>
            <p:ph type="title"/>
          </p:nvPr>
        </p:nvSpPr>
        <p:spPr/>
        <p:txBody>
          <a:bodyPr/>
          <a:lstStyle/>
          <a:p>
            <a:r>
              <a:rPr lang="en-US" dirty="0">
                <a:latin typeface="+mn-lt"/>
              </a:rPr>
              <a:t>Why Borrow Money?</a:t>
            </a:r>
          </a:p>
        </p:txBody>
      </p:sp>
      <p:sp>
        <p:nvSpPr>
          <p:cNvPr id="3" name="Rectangle 2">
            <a:extLst>
              <a:ext uri="{FF2B5EF4-FFF2-40B4-BE49-F238E27FC236}">
                <a16:creationId xmlns:a16="http://schemas.microsoft.com/office/drawing/2014/main" id="{65B5B0FF-3540-BC49-9BE8-A00D17265C1E}"/>
              </a:ext>
            </a:extLst>
          </p:cNvPr>
          <p:cNvSpPr/>
          <p:nvPr/>
        </p:nvSpPr>
        <p:spPr>
          <a:xfrm>
            <a:off x="457197" y="1495939"/>
            <a:ext cx="8220075" cy="79208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Sometimes people need to borrow money if they have taken risks </a:t>
            </a:r>
            <a:br>
              <a:rPr lang="en-US" dirty="0"/>
            </a:br>
            <a:r>
              <a:rPr lang="en-US" dirty="0"/>
              <a:t>such as gambling.</a:t>
            </a:r>
          </a:p>
        </p:txBody>
      </p:sp>
      <p:sp>
        <p:nvSpPr>
          <p:cNvPr id="4" name="Rectangle 3">
            <a:extLst>
              <a:ext uri="{FF2B5EF4-FFF2-40B4-BE49-F238E27FC236}">
                <a16:creationId xmlns:a16="http://schemas.microsoft.com/office/drawing/2014/main" id="{0D93F627-8B15-274A-84F7-59CE731CD9A6}"/>
              </a:ext>
            </a:extLst>
          </p:cNvPr>
          <p:cNvSpPr/>
          <p:nvPr/>
        </p:nvSpPr>
        <p:spPr>
          <a:xfrm>
            <a:off x="611560" y="2464845"/>
            <a:ext cx="4572000" cy="2308324"/>
          </a:xfrm>
          <a:prstGeom prst="rect">
            <a:avLst/>
          </a:prstGeom>
        </p:spPr>
        <p:txBody>
          <a:bodyPr>
            <a:spAutoFit/>
          </a:bodyPr>
          <a:lstStyle/>
          <a:p>
            <a:r>
              <a:rPr lang="en-US" b="1" dirty="0"/>
              <a:t>Risks with money</a:t>
            </a:r>
          </a:p>
          <a:p>
            <a:r>
              <a:rPr lang="en-US" dirty="0"/>
              <a:t>Felicity has started hanging around with a new group of friends. They have started</a:t>
            </a:r>
          </a:p>
          <a:p>
            <a:r>
              <a:rPr lang="en-US" dirty="0"/>
              <a:t>playing games and gambling with money. She has tried to join in but has lost some</a:t>
            </a:r>
          </a:p>
          <a:p>
            <a:r>
              <a:rPr lang="en-US" dirty="0"/>
              <a:t>money. She now can’t afford what she needs for the month so will have to take out a loan that she didn’t plan to.</a:t>
            </a:r>
          </a:p>
        </p:txBody>
      </p:sp>
      <p:pic>
        <p:nvPicPr>
          <p:cNvPr id="6" name="Picture 5" descr="A picture containing holding, person, racket, table&#10;&#10;Description automatically generated">
            <a:extLst>
              <a:ext uri="{FF2B5EF4-FFF2-40B4-BE49-F238E27FC236}">
                <a16:creationId xmlns:a16="http://schemas.microsoft.com/office/drawing/2014/main" id="{69B62097-10C2-E24C-BA14-609142378BE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580112" y="2387805"/>
            <a:ext cx="2400280" cy="3991300"/>
          </a:xfrm>
          <a:prstGeom prst="rect">
            <a:avLst/>
          </a:prstGeom>
        </p:spPr>
      </p:pic>
      <p:pic>
        <p:nvPicPr>
          <p:cNvPr id="7" name="Whole Class">
            <a:extLst>
              <a:ext uri="{FF2B5EF4-FFF2-40B4-BE49-F238E27FC236}">
                <a16:creationId xmlns:a16="http://schemas.microsoft.com/office/drawing/2014/main" id="{3895742C-6B70-4841-9C52-553CF61F8C0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7628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9E7A2-7655-AA4C-9A46-17F9EB0049E2}"/>
              </a:ext>
            </a:extLst>
          </p:cNvPr>
          <p:cNvSpPr>
            <a:spLocks noGrp="1"/>
          </p:cNvSpPr>
          <p:nvPr>
            <p:ph type="title"/>
          </p:nvPr>
        </p:nvSpPr>
        <p:spPr/>
        <p:txBody>
          <a:bodyPr/>
          <a:lstStyle/>
          <a:p>
            <a:r>
              <a:rPr lang="en-US" dirty="0">
                <a:latin typeface="+mn-lt"/>
              </a:rPr>
              <a:t>Emotional Effects</a:t>
            </a:r>
          </a:p>
        </p:txBody>
      </p:sp>
      <p:sp>
        <p:nvSpPr>
          <p:cNvPr id="3" name="Rectangle 2">
            <a:extLst>
              <a:ext uri="{FF2B5EF4-FFF2-40B4-BE49-F238E27FC236}">
                <a16:creationId xmlns:a16="http://schemas.microsoft.com/office/drawing/2014/main" id="{CF3A8A08-B02E-8841-A863-F535023FB47D}"/>
              </a:ext>
            </a:extLst>
          </p:cNvPr>
          <p:cNvSpPr/>
          <p:nvPr/>
        </p:nvSpPr>
        <p:spPr>
          <a:xfrm>
            <a:off x="457198" y="1495770"/>
            <a:ext cx="8220075" cy="144016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We have looked at some examples of reasons people might borrow money.</a:t>
            </a:r>
          </a:p>
          <a:p>
            <a:pPr algn="ctr"/>
            <a:r>
              <a:rPr lang="en-GB" dirty="0"/>
              <a:t>Some of these may have positive effects on emotions and wellbeing and some may lead to uncomfortable feelings</a:t>
            </a:r>
            <a:r>
              <a:rPr lang="en-US" dirty="0"/>
              <a:t>. Talk to your partner and discuss the possible effects of the different examples on emotions and wellbeing. </a:t>
            </a:r>
          </a:p>
        </p:txBody>
      </p:sp>
      <p:sp>
        <p:nvSpPr>
          <p:cNvPr id="4" name="Rectangle 3">
            <a:extLst>
              <a:ext uri="{FF2B5EF4-FFF2-40B4-BE49-F238E27FC236}">
                <a16:creationId xmlns:a16="http://schemas.microsoft.com/office/drawing/2014/main" id="{F1E4DB37-DCB3-F846-9492-1CF98930AE63}"/>
              </a:ext>
            </a:extLst>
          </p:cNvPr>
          <p:cNvSpPr/>
          <p:nvPr/>
        </p:nvSpPr>
        <p:spPr>
          <a:xfrm>
            <a:off x="66326" y="3016460"/>
            <a:ext cx="9001817" cy="646331"/>
          </a:xfrm>
          <a:prstGeom prst="rect">
            <a:avLst/>
          </a:prstGeom>
        </p:spPr>
        <p:txBody>
          <a:bodyPr wrap="square">
            <a:spAutoFit/>
          </a:bodyPr>
          <a:lstStyle/>
          <a:p>
            <a:pPr algn="ctr"/>
            <a:r>
              <a:rPr lang="en-US" dirty="0"/>
              <a:t>Who might feel good about the outcome of borrowing money? </a:t>
            </a:r>
            <a:br>
              <a:rPr lang="en-US" dirty="0"/>
            </a:br>
            <a:r>
              <a:rPr lang="en-US" dirty="0"/>
              <a:t>Who might feel worried or stressed?</a:t>
            </a:r>
          </a:p>
        </p:txBody>
      </p:sp>
      <p:pic>
        <p:nvPicPr>
          <p:cNvPr id="5" name="Picture 2">
            <a:extLst>
              <a:ext uri="{FF2B5EF4-FFF2-40B4-BE49-F238E27FC236}">
                <a16:creationId xmlns:a16="http://schemas.microsoft.com/office/drawing/2014/main" id="{4D9E2D4E-AD68-2D4B-ACFB-44813AD37E3C}"/>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39552" y="4013822"/>
            <a:ext cx="2160240" cy="2365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A person looking at the camera&#10;&#10;Description automatically generated">
            <a:extLst>
              <a:ext uri="{FF2B5EF4-FFF2-40B4-BE49-F238E27FC236}">
                <a16:creationId xmlns:a16="http://schemas.microsoft.com/office/drawing/2014/main" id="{70A53248-89B1-BC4A-8D18-0FC3A072A77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699792" y="3714809"/>
            <a:ext cx="1944216" cy="2664296"/>
          </a:xfrm>
          <a:prstGeom prst="rect">
            <a:avLst/>
          </a:prstGeom>
        </p:spPr>
      </p:pic>
      <p:pic>
        <p:nvPicPr>
          <p:cNvPr id="7" name="Picture 6" descr="A person wearing a suit and tie&#10;&#10;Description automatically generated">
            <a:extLst>
              <a:ext uri="{FF2B5EF4-FFF2-40B4-BE49-F238E27FC236}">
                <a16:creationId xmlns:a16="http://schemas.microsoft.com/office/drawing/2014/main" id="{CB6FD813-5292-144B-A4CA-304F421ED87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80112" y="3860920"/>
            <a:ext cx="1944217" cy="2518185"/>
          </a:xfrm>
          <a:prstGeom prst="rect">
            <a:avLst/>
          </a:prstGeom>
        </p:spPr>
      </p:pic>
      <p:pic>
        <p:nvPicPr>
          <p:cNvPr id="8" name="Picture 7" descr="A person wearing a striped shirt&#10;&#10;Description automatically generated">
            <a:extLst>
              <a:ext uri="{FF2B5EF4-FFF2-40B4-BE49-F238E27FC236}">
                <a16:creationId xmlns:a16="http://schemas.microsoft.com/office/drawing/2014/main" id="{F4D3CE42-C28B-7849-A9D1-06E36703CB4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664568" y="3978518"/>
            <a:ext cx="1440160" cy="2400587"/>
          </a:xfrm>
          <a:prstGeom prst="rect">
            <a:avLst/>
          </a:prstGeom>
        </p:spPr>
      </p:pic>
      <p:pic>
        <p:nvPicPr>
          <p:cNvPr id="9" name="Picture 8" descr="A picture containing holding, person, racket, table&#10;&#10;Description automatically generated">
            <a:extLst>
              <a:ext uri="{FF2B5EF4-FFF2-40B4-BE49-F238E27FC236}">
                <a16:creationId xmlns:a16="http://schemas.microsoft.com/office/drawing/2014/main" id="{6B098865-4E19-8F43-9F73-8DF874A92FB5}"/>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162891" y="3860919"/>
            <a:ext cx="1514382" cy="2518186"/>
          </a:xfrm>
          <a:prstGeom prst="rect">
            <a:avLst/>
          </a:prstGeom>
        </p:spPr>
      </p:pic>
      <p:pic>
        <p:nvPicPr>
          <p:cNvPr id="10" name="Whole Class">
            <a:extLst>
              <a:ext uri="{FF2B5EF4-FFF2-40B4-BE49-F238E27FC236}">
                <a16:creationId xmlns:a16="http://schemas.microsoft.com/office/drawing/2014/main" id="{FE16CAE4-C9D6-E945-9C19-8BEAACD70085}"/>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80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072EA-6D89-114C-9228-86B427290233}"/>
              </a:ext>
            </a:extLst>
          </p:cNvPr>
          <p:cNvSpPr>
            <a:spLocks noGrp="1"/>
          </p:cNvSpPr>
          <p:nvPr>
            <p:ph type="title"/>
          </p:nvPr>
        </p:nvSpPr>
        <p:spPr/>
        <p:txBody>
          <a:bodyPr/>
          <a:lstStyle/>
          <a:p>
            <a:r>
              <a:rPr lang="en-US" dirty="0">
                <a:latin typeface="+mn-lt"/>
              </a:rPr>
              <a:t>Emotional Effects</a:t>
            </a:r>
          </a:p>
        </p:txBody>
      </p:sp>
      <p:sp>
        <p:nvSpPr>
          <p:cNvPr id="3" name="Rectangle 2">
            <a:extLst>
              <a:ext uri="{FF2B5EF4-FFF2-40B4-BE49-F238E27FC236}">
                <a16:creationId xmlns:a16="http://schemas.microsoft.com/office/drawing/2014/main" id="{4F032973-79B6-AF40-953E-BD8213D12182}"/>
              </a:ext>
            </a:extLst>
          </p:cNvPr>
          <p:cNvSpPr/>
          <p:nvPr/>
        </p:nvSpPr>
        <p:spPr>
          <a:xfrm>
            <a:off x="457198" y="1473201"/>
            <a:ext cx="8220075" cy="1163711"/>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There are many reasons why people might need to borrow money. There are</a:t>
            </a:r>
          </a:p>
          <a:p>
            <a:pPr algn="ctr"/>
            <a:r>
              <a:rPr lang="en-US" dirty="0"/>
              <a:t>also many effects this can have on emotions as our financial wellbeing can have an impact on our emotional wellbeing as well.</a:t>
            </a:r>
          </a:p>
        </p:txBody>
      </p:sp>
      <p:sp>
        <p:nvSpPr>
          <p:cNvPr id="7" name="Rectangle 6">
            <a:extLst>
              <a:ext uri="{FF2B5EF4-FFF2-40B4-BE49-F238E27FC236}">
                <a16:creationId xmlns:a16="http://schemas.microsoft.com/office/drawing/2014/main" id="{ABB14258-4D88-8547-AC56-BCC260DDA1A4}"/>
              </a:ext>
            </a:extLst>
          </p:cNvPr>
          <p:cNvSpPr/>
          <p:nvPr/>
        </p:nvSpPr>
        <p:spPr>
          <a:xfrm>
            <a:off x="497547" y="2924944"/>
            <a:ext cx="8220075" cy="2304256"/>
          </a:xfrm>
          <a:prstGeom prst="rect">
            <a:avLst/>
          </a:prstGeom>
          <a:solidFill>
            <a:srgbClr val="25898D">
              <a:alpha val="7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If the money is borrowed to enable a plan and </a:t>
            </a:r>
            <a:r>
              <a:rPr lang="en-GB" dirty="0"/>
              <a:t>achieve a </a:t>
            </a:r>
            <a:br>
              <a:rPr lang="en-GB" dirty="0"/>
            </a:br>
            <a:r>
              <a:rPr lang="en-GB" dirty="0"/>
              <a:t>goal, like going to university or buying a house, </a:t>
            </a:r>
            <a:r>
              <a:rPr lang="en-US" dirty="0"/>
              <a:t>as long </a:t>
            </a:r>
          </a:p>
          <a:p>
            <a:r>
              <a:rPr lang="en-US" dirty="0"/>
              <a:t>as they can keep up the repayments it is likely that this </a:t>
            </a:r>
          </a:p>
          <a:p>
            <a:r>
              <a:rPr lang="en-US" dirty="0"/>
              <a:t>would make someone feel good. They had a plan, </a:t>
            </a:r>
          </a:p>
          <a:p>
            <a:r>
              <a:rPr lang="en-US" dirty="0"/>
              <a:t>researched and acted on it and now probably feel a </a:t>
            </a:r>
          </a:p>
          <a:p>
            <a:r>
              <a:rPr lang="en-US" dirty="0"/>
              <a:t>sense of achievement.</a:t>
            </a:r>
          </a:p>
          <a:p>
            <a:pPr algn="ctr"/>
            <a:endParaRPr lang="en-US" dirty="0"/>
          </a:p>
        </p:txBody>
      </p:sp>
      <p:pic>
        <p:nvPicPr>
          <p:cNvPr id="5" name="Picture 4" descr="A person wearing a suit and tie&#10;&#10;Description automatically generated">
            <a:extLst>
              <a:ext uri="{FF2B5EF4-FFF2-40B4-BE49-F238E27FC236}">
                <a16:creationId xmlns:a16="http://schemas.microsoft.com/office/drawing/2014/main" id="{B408930F-98D4-164F-A6D4-296D90194E2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516216" y="2720750"/>
            <a:ext cx="1869562" cy="2519866"/>
          </a:xfrm>
          <a:prstGeom prst="rect">
            <a:avLst/>
          </a:prstGeom>
        </p:spPr>
      </p:pic>
      <p:grpSp>
        <p:nvGrpSpPr>
          <p:cNvPr id="11" name="Group 10">
            <a:extLst>
              <a:ext uri="{FF2B5EF4-FFF2-40B4-BE49-F238E27FC236}">
                <a16:creationId xmlns:a16="http://schemas.microsoft.com/office/drawing/2014/main" id="{708757AA-0BC7-1B47-9160-31BF3BCFB65D}"/>
              </a:ext>
            </a:extLst>
          </p:cNvPr>
          <p:cNvGrpSpPr/>
          <p:nvPr/>
        </p:nvGrpSpPr>
        <p:grpSpPr>
          <a:xfrm>
            <a:off x="452267" y="2671802"/>
            <a:ext cx="8220075" cy="2617761"/>
            <a:chOff x="399721" y="-173627"/>
            <a:chExt cx="8220075" cy="2617761"/>
          </a:xfrm>
        </p:grpSpPr>
        <p:sp>
          <p:nvSpPr>
            <p:cNvPr id="8" name="Rectangle 7">
              <a:extLst>
                <a:ext uri="{FF2B5EF4-FFF2-40B4-BE49-F238E27FC236}">
                  <a16:creationId xmlns:a16="http://schemas.microsoft.com/office/drawing/2014/main" id="{8F4B031D-E3A9-4449-B9E0-E847F3A33352}"/>
                </a:ext>
              </a:extLst>
            </p:cNvPr>
            <p:cNvSpPr/>
            <p:nvPr/>
          </p:nvSpPr>
          <p:spPr>
            <a:xfrm>
              <a:off x="399721" y="67870"/>
              <a:ext cx="8220075" cy="2376264"/>
            </a:xfrm>
            <a:prstGeom prst="rect">
              <a:avLst/>
            </a:prstGeom>
            <a:solidFill>
              <a:srgbClr val="CA76CA">
                <a:alpha val="7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If someone didn’t plan to borrow money, they </a:t>
              </a:r>
              <a:br>
                <a:rPr lang="en-US" dirty="0"/>
              </a:br>
              <a:r>
                <a:rPr lang="en-US" dirty="0"/>
                <a:t>may need to take out a short-term</a:t>
              </a:r>
            </a:p>
            <a:p>
              <a:r>
                <a:rPr lang="en-US" dirty="0"/>
                <a:t>loan which can carry large interest rates. </a:t>
              </a:r>
              <a:br>
                <a:rPr lang="en-US" dirty="0"/>
              </a:br>
              <a:r>
                <a:rPr lang="en-US" dirty="0"/>
                <a:t>This may mean people have to act before</a:t>
              </a:r>
            </a:p>
            <a:p>
              <a:r>
                <a:rPr lang="en-US" dirty="0"/>
                <a:t>being able to really think about the options </a:t>
              </a:r>
              <a:br>
                <a:rPr lang="en-US" dirty="0"/>
              </a:br>
              <a:r>
                <a:rPr lang="en-US" dirty="0"/>
                <a:t>and it may become clear that the loan</a:t>
              </a:r>
            </a:p>
            <a:p>
              <a:r>
                <a:rPr lang="en-US" dirty="0"/>
                <a:t>repayments are unaffordable. This can </a:t>
              </a:r>
            </a:p>
            <a:p>
              <a:r>
                <a:rPr lang="en-US" dirty="0"/>
                <a:t>cause worry and stress.</a:t>
              </a:r>
            </a:p>
          </p:txBody>
        </p:sp>
        <p:pic>
          <p:nvPicPr>
            <p:cNvPr id="10" name="Picture 9" descr="A picture containing holding, person, racket, table&#10;&#10;Description automatically generated">
              <a:extLst>
                <a:ext uri="{FF2B5EF4-FFF2-40B4-BE49-F238E27FC236}">
                  <a16:creationId xmlns:a16="http://schemas.microsoft.com/office/drawing/2014/main" id="{9FE29D1A-C505-424F-B7C7-849292512C8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1110"/>
            <a:stretch/>
          </p:blipFill>
          <p:spPr>
            <a:xfrm>
              <a:off x="6664952" y="-173627"/>
              <a:ext cx="1703697" cy="2617761"/>
            </a:xfrm>
            <a:prstGeom prst="rect">
              <a:avLst/>
            </a:prstGeom>
          </p:spPr>
        </p:pic>
      </p:grpSp>
      <p:sp>
        <p:nvSpPr>
          <p:cNvPr id="12" name="Rectangle 11">
            <a:extLst>
              <a:ext uri="{FF2B5EF4-FFF2-40B4-BE49-F238E27FC236}">
                <a16:creationId xmlns:a16="http://schemas.microsoft.com/office/drawing/2014/main" id="{E1095734-F9A1-4844-889D-B79088650EFC}"/>
              </a:ext>
            </a:extLst>
          </p:cNvPr>
          <p:cNvSpPr/>
          <p:nvPr/>
        </p:nvSpPr>
        <p:spPr>
          <a:xfrm>
            <a:off x="1188671" y="5433394"/>
            <a:ext cx="6837826" cy="923330"/>
          </a:xfrm>
          <a:prstGeom prst="rect">
            <a:avLst/>
          </a:prstGeom>
        </p:spPr>
        <p:txBody>
          <a:bodyPr wrap="square">
            <a:spAutoFit/>
          </a:bodyPr>
          <a:lstStyle/>
          <a:p>
            <a:pPr algn="ctr"/>
            <a:r>
              <a:rPr lang="en-US" dirty="0"/>
              <a:t>By saving any spare money when we can and thinking about the future, we can plan how best to use our money and look carefully at the options available to us.</a:t>
            </a:r>
          </a:p>
        </p:txBody>
      </p:sp>
      <p:pic>
        <p:nvPicPr>
          <p:cNvPr id="13" name="Whole Class">
            <a:extLst>
              <a:ext uri="{FF2B5EF4-FFF2-40B4-BE49-F238E27FC236}">
                <a16:creationId xmlns:a16="http://schemas.microsoft.com/office/drawing/2014/main" id="{D911DB52-B475-DF47-ABFA-FE4EDF19C02F}"/>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1631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1"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xit" presetSubtype="0" fill="hold" grpId="1" nodeType="clickEffect">
                                  <p:stCondLst>
                                    <p:cond delay="0"/>
                                  </p:stCondLst>
                                  <p:childTnLst>
                                    <p:set>
                                      <p:cBhvr>
                                        <p:cTn id="17" dur="1" fill="hold">
                                          <p:stCondLst>
                                            <p:cond delay="0"/>
                                          </p:stCondLst>
                                        </p:cTn>
                                        <p:tgtEl>
                                          <p:spTgt spid="7"/>
                                        </p:tgtEl>
                                        <p:attrNameLst>
                                          <p:attrName>style.visibility</p:attrName>
                                        </p:attrNameLst>
                                      </p:cBhvr>
                                      <p:to>
                                        <p:strVal val="hidden"/>
                                      </p:to>
                                    </p:set>
                                  </p:childTnLst>
                                </p:cTn>
                              </p:par>
                              <p:par>
                                <p:cTn id="18" presetID="1" presetClass="exit" presetSubtype="0" fill="hold" nodeType="withEffect">
                                  <p:stCondLst>
                                    <p:cond delay="0"/>
                                  </p:stCondLst>
                                  <p:childTnLst>
                                    <p:set>
                                      <p:cBhvr>
                                        <p:cTn id="19" dur="1" fill="hold">
                                          <p:stCondLst>
                                            <p:cond delay="0"/>
                                          </p:stCondLst>
                                        </p:cTn>
                                        <p:tgtEl>
                                          <p:spTgt spid="5"/>
                                        </p:tgtEl>
                                        <p:attrNameLst>
                                          <p:attrName>style.visibility</p:attrName>
                                        </p:attrNameLst>
                                      </p:cBhvr>
                                      <p:to>
                                        <p:strVal val="hidden"/>
                                      </p:to>
                                    </p:set>
                                  </p:childTnLst>
                                </p:cTn>
                              </p:par>
                              <p:par>
                                <p:cTn id="20" presetID="22" presetClass="entr" presetSubtype="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par>
                                <p:cTn id="23" presetID="1"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7" grpId="1" animBg="1"/>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7DA8EF71-E32F-B740-899A-CCEE589CE6E9}"/>
              </a:ext>
            </a:extLst>
          </p:cNvPr>
          <p:cNvSpPr>
            <a:spLocks noChangeArrowheads="1"/>
          </p:cNvSpPr>
          <p:nvPr/>
        </p:nvSpPr>
        <p:spPr bwMode="auto">
          <a:xfrm>
            <a:off x="461963" y="5048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GB" altLang="en-US" sz="4000" b="1" dirty="0">
                <a:latin typeface="+mn-lt"/>
              </a:rPr>
              <a:t>Emotional Effects</a:t>
            </a:r>
          </a:p>
        </p:txBody>
      </p:sp>
      <p:pic>
        <p:nvPicPr>
          <p:cNvPr id="22531" name="Whole Class">
            <a:extLst>
              <a:ext uri="{FF2B5EF4-FFF2-40B4-BE49-F238E27FC236}">
                <a16:creationId xmlns:a16="http://schemas.microsoft.com/office/drawing/2014/main" id="{12FDCEFD-2D97-024A-8CAA-1387D1E1F1F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TextBox 3">
            <a:extLst>
              <a:ext uri="{FF2B5EF4-FFF2-40B4-BE49-F238E27FC236}">
                <a16:creationId xmlns:a16="http://schemas.microsoft.com/office/drawing/2014/main" id="{41295E0E-B726-3945-8765-378C415C51CA}"/>
              </a:ext>
            </a:extLst>
          </p:cNvPr>
          <p:cNvSpPr txBox="1">
            <a:spLocks noChangeArrowheads="1"/>
          </p:cNvSpPr>
          <p:nvPr/>
        </p:nvSpPr>
        <p:spPr bwMode="auto">
          <a:xfrm>
            <a:off x="2668588" y="1239838"/>
            <a:ext cx="380682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400" b="1">
                <a:solidFill>
                  <a:schemeClr val="tx1"/>
                </a:solidFill>
              </a:rPr>
              <a:t>Now let’s consider some repayment options:</a:t>
            </a:r>
          </a:p>
        </p:txBody>
      </p:sp>
      <p:grpSp>
        <p:nvGrpSpPr>
          <p:cNvPr id="22533" name="Group 11">
            <a:extLst>
              <a:ext uri="{FF2B5EF4-FFF2-40B4-BE49-F238E27FC236}">
                <a16:creationId xmlns:a16="http://schemas.microsoft.com/office/drawing/2014/main" id="{FFAA1A1F-3194-8141-B280-41AD4A615D73}"/>
              </a:ext>
            </a:extLst>
          </p:cNvPr>
          <p:cNvGrpSpPr>
            <a:grpSpLocks/>
          </p:cNvGrpSpPr>
          <p:nvPr/>
        </p:nvGrpSpPr>
        <p:grpSpPr bwMode="auto">
          <a:xfrm>
            <a:off x="3630092" y="2576375"/>
            <a:ext cx="1889125" cy="2322513"/>
            <a:chOff x="3677673" y="1616740"/>
            <a:chExt cx="1888659" cy="2322755"/>
          </a:xfrm>
        </p:grpSpPr>
        <p:sp>
          <p:nvSpPr>
            <p:cNvPr id="6" name="Rectangle: Rounded Corners 5">
              <a:extLst>
                <a:ext uri="{FF2B5EF4-FFF2-40B4-BE49-F238E27FC236}">
                  <a16:creationId xmlns:a16="http://schemas.microsoft.com/office/drawing/2014/main" id="{5345E417-F8C7-41BF-8B1E-B5B396592992}"/>
                </a:ext>
              </a:extLst>
            </p:cNvPr>
            <p:cNvSpPr/>
            <p:nvPr/>
          </p:nvSpPr>
          <p:spPr>
            <a:xfrm>
              <a:off x="3707828" y="1616740"/>
              <a:ext cx="1801369" cy="2322755"/>
            </a:xfrm>
            <a:prstGeom prst="rect">
              <a:avLst/>
            </a:prstGeom>
            <a:solidFill>
              <a:srgbClr val="8ACBC1"/>
            </a:solidFill>
            <a:ln w="28575">
              <a:solidFill>
                <a:srgbClr val="25898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50" name="TextBox 6">
              <a:extLst>
                <a:ext uri="{FF2B5EF4-FFF2-40B4-BE49-F238E27FC236}">
                  <a16:creationId xmlns:a16="http://schemas.microsoft.com/office/drawing/2014/main" id="{F884E9B8-C375-BC41-9617-C62BF66E96FF}"/>
                </a:ext>
              </a:extLst>
            </p:cNvPr>
            <p:cNvSpPr txBox="1">
              <a:spLocks noChangeArrowheads="1"/>
            </p:cNvSpPr>
            <p:nvPr/>
          </p:nvSpPr>
          <p:spPr bwMode="auto">
            <a:xfrm>
              <a:off x="3860760" y="1703115"/>
              <a:ext cx="144623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400" b="1">
                  <a:solidFill>
                    <a:schemeClr val="tx1"/>
                  </a:solidFill>
                </a:rPr>
                <a:t>Loans of Money</a:t>
              </a:r>
            </a:p>
            <a:p>
              <a:pPr algn="ctr" eaLnBrk="1" hangingPunct="1">
                <a:lnSpc>
                  <a:spcPct val="100000"/>
                </a:lnSpc>
                <a:spcBef>
                  <a:spcPct val="0"/>
                </a:spcBef>
                <a:buFontTx/>
                <a:buNone/>
              </a:pPr>
              <a:r>
                <a:rPr lang="en-GB" altLang="en-US" b="1">
                  <a:solidFill>
                    <a:schemeClr val="tx1"/>
                  </a:solidFill>
                </a:rPr>
                <a:t>Credit Card</a:t>
              </a:r>
            </a:p>
          </p:txBody>
        </p:sp>
        <p:sp>
          <p:nvSpPr>
            <p:cNvPr id="22551" name="TextBox 7">
              <a:extLst>
                <a:ext uri="{FF2B5EF4-FFF2-40B4-BE49-F238E27FC236}">
                  <a16:creationId xmlns:a16="http://schemas.microsoft.com/office/drawing/2014/main" id="{31EA5AE7-9A33-BA42-B002-E38A565A89EE}"/>
                </a:ext>
              </a:extLst>
            </p:cNvPr>
            <p:cNvSpPr txBox="1">
              <a:spLocks noChangeArrowheads="1"/>
            </p:cNvSpPr>
            <p:nvPr/>
          </p:nvSpPr>
          <p:spPr bwMode="auto">
            <a:xfrm>
              <a:off x="3677673" y="2800060"/>
              <a:ext cx="18886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b="1">
                  <a:solidFill>
                    <a:schemeClr val="tx1"/>
                  </a:solidFill>
                </a:rPr>
                <a:t>£1000 credit limit</a:t>
              </a:r>
            </a:p>
          </p:txBody>
        </p:sp>
        <p:sp>
          <p:nvSpPr>
            <p:cNvPr id="22552" name="TextBox 10">
              <a:extLst>
                <a:ext uri="{FF2B5EF4-FFF2-40B4-BE49-F238E27FC236}">
                  <a16:creationId xmlns:a16="http://schemas.microsoft.com/office/drawing/2014/main" id="{1632134F-B64E-FE43-9835-A8EE46D653B8}"/>
                </a:ext>
              </a:extLst>
            </p:cNvPr>
            <p:cNvSpPr txBox="1">
              <a:spLocks noChangeArrowheads="1"/>
            </p:cNvSpPr>
            <p:nvPr/>
          </p:nvSpPr>
          <p:spPr bwMode="auto">
            <a:xfrm>
              <a:off x="4067944" y="2325658"/>
              <a:ext cx="113370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100">
                  <a:solidFill>
                    <a:srgbClr val="25898D"/>
                  </a:solidFill>
                </a:rPr>
                <a:t>Interest Rate = 20% per year.</a:t>
              </a:r>
            </a:p>
          </p:txBody>
        </p:sp>
        <p:sp>
          <p:nvSpPr>
            <p:cNvPr id="22553" name="TextBox 17">
              <a:extLst>
                <a:ext uri="{FF2B5EF4-FFF2-40B4-BE49-F238E27FC236}">
                  <a16:creationId xmlns:a16="http://schemas.microsoft.com/office/drawing/2014/main" id="{DF0D4940-8973-8642-8934-E95909E05433}"/>
                </a:ext>
              </a:extLst>
            </p:cNvPr>
            <p:cNvSpPr txBox="1">
              <a:spLocks noChangeArrowheads="1"/>
            </p:cNvSpPr>
            <p:nvPr/>
          </p:nvSpPr>
          <p:spPr bwMode="auto">
            <a:xfrm>
              <a:off x="3760077" y="3213554"/>
              <a:ext cx="1670950" cy="725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sz="1100" dirty="0">
                  <a:solidFill>
                    <a:srgbClr val="25898D"/>
                  </a:solidFill>
                </a:rPr>
                <a:t>0% interest charged on balances that are paid on time.</a:t>
              </a:r>
            </a:p>
          </p:txBody>
        </p:sp>
      </p:grpSp>
      <p:sp>
        <p:nvSpPr>
          <p:cNvPr id="22535" name="TextBox 14">
            <a:extLst>
              <a:ext uri="{FF2B5EF4-FFF2-40B4-BE49-F238E27FC236}">
                <a16:creationId xmlns:a16="http://schemas.microsoft.com/office/drawing/2014/main" id="{241A1833-7CD7-1443-B36E-FB7C509C0B1A}"/>
              </a:ext>
            </a:extLst>
          </p:cNvPr>
          <p:cNvSpPr txBox="1">
            <a:spLocks noChangeArrowheads="1"/>
          </p:cNvSpPr>
          <p:nvPr/>
        </p:nvSpPr>
        <p:spPr bwMode="auto">
          <a:xfrm>
            <a:off x="606971" y="2751001"/>
            <a:ext cx="2894013" cy="1973262"/>
          </a:xfrm>
          <a:prstGeom prst="rect">
            <a:avLst/>
          </a:prstGeom>
          <a:noFill/>
          <a:ln w="38100">
            <a:solidFill>
              <a:srgbClr val="8ACBC1"/>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sz="1200"/>
              <a:t>You take out this credit card and use it to pay £400 for a holiday. You manage to save £400 the following month so pay it off on time. What do you get charged?</a:t>
            </a:r>
          </a:p>
          <a:p>
            <a:pPr algn="just" eaLnBrk="1" hangingPunct="1">
              <a:lnSpc>
                <a:spcPct val="100000"/>
              </a:lnSpc>
              <a:spcBef>
                <a:spcPct val="0"/>
              </a:spcBef>
              <a:buFontTx/>
              <a:buNone/>
            </a:pPr>
            <a:endParaRPr lang="en-GB" altLang="en-US"/>
          </a:p>
          <a:p>
            <a:pPr algn="just" eaLnBrk="1" hangingPunct="1">
              <a:lnSpc>
                <a:spcPct val="100000"/>
              </a:lnSpc>
              <a:spcBef>
                <a:spcPct val="0"/>
              </a:spcBef>
              <a:buFontTx/>
              <a:buNone/>
            </a:pPr>
            <a:endParaRPr lang="en-GB" altLang="en-US"/>
          </a:p>
          <a:p>
            <a:pPr algn="just" eaLnBrk="1" hangingPunct="1">
              <a:lnSpc>
                <a:spcPct val="100000"/>
              </a:lnSpc>
              <a:spcBef>
                <a:spcPct val="0"/>
              </a:spcBef>
              <a:buFontTx/>
              <a:buNone/>
            </a:pPr>
            <a:endParaRPr lang="en-GB" altLang="en-US"/>
          </a:p>
        </p:txBody>
      </p:sp>
      <p:sp>
        <p:nvSpPr>
          <p:cNvPr id="30" name="TextBox 29">
            <a:extLst>
              <a:ext uri="{FF2B5EF4-FFF2-40B4-BE49-F238E27FC236}">
                <a16:creationId xmlns:a16="http://schemas.microsoft.com/office/drawing/2014/main" id="{B893D992-6A7E-2C43-9D79-CC35EDA3E1DB}"/>
              </a:ext>
            </a:extLst>
          </p:cNvPr>
          <p:cNvSpPr txBox="1">
            <a:spLocks noChangeArrowheads="1"/>
          </p:cNvSpPr>
          <p:nvPr/>
        </p:nvSpPr>
        <p:spPr bwMode="auto">
          <a:xfrm>
            <a:off x="618083" y="3860663"/>
            <a:ext cx="2894013"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sz="1200" b="1" dirty="0"/>
              <a:t>You are charged nothing above £400 because the balance was paid on time</a:t>
            </a:r>
            <a:r>
              <a:rPr lang="en-GB" altLang="en-US" sz="1100" b="1" dirty="0"/>
              <a:t>. </a:t>
            </a:r>
          </a:p>
        </p:txBody>
      </p:sp>
      <p:sp>
        <p:nvSpPr>
          <p:cNvPr id="33" name="Arrow: Right 32">
            <a:extLst>
              <a:ext uri="{FF2B5EF4-FFF2-40B4-BE49-F238E27FC236}">
                <a16:creationId xmlns:a16="http://schemas.microsoft.com/office/drawing/2014/main" id="{EA39A2F0-1B88-4802-A856-6234912172E6}"/>
              </a:ext>
            </a:extLst>
          </p:cNvPr>
          <p:cNvSpPr/>
          <p:nvPr/>
        </p:nvSpPr>
        <p:spPr>
          <a:xfrm>
            <a:off x="3468180" y="3684925"/>
            <a:ext cx="188913" cy="201612"/>
          </a:xfrm>
          <a:prstGeom prst="rightArrow">
            <a:avLst>
              <a:gd name="adj1" fmla="val 50000"/>
              <a:gd name="adj2" fmla="val 489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41" name="TextBox 34">
            <a:extLst>
              <a:ext uri="{FF2B5EF4-FFF2-40B4-BE49-F238E27FC236}">
                <a16:creationId xmlns:a16="http://schemas.microsoft.com/office/drawing/2014/main" id="{D0E8AC24-89F6-7B4D-A2EC-737BD8044B20}"/>
              </a:ext>
            </a:extLst>
          </p:cNvPr>
          <p:cNvSpPr txBox="1">
            <a:spLocks noChangeArrowheads="1"/>
          </p:cNvSpPr>
          <p:nvPr/>
        </p:nvSpPr>
        <p:spPr bwMode="auto">
          <a:xfrm>
            <a:off x="5631904" y="2614949"/>
            <a:ext cx="2894013" cy="2341563"/>
          </a:xfrm>
          <a:prstGeom prst="rect">
            <a:avLst/>
          </a:prstGeom>
          <a:noFill/>
          <a:ln w="38100">
            <a:solidFill>
              <a:srgbClr val="8ACBC1"/>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sz="1200"/>
              <a:t>You take out this credit card and use it to pay £400 for a holiday. You do not have £400 available to pay off the balance the following month so you start to accrue interest. How much interest would you be charged over a year?</a:t>
            </a:r>
          </a:p>
          <a:p>
            <a:pPr algn="just" eaLnBrk="1" hangingPunct="1">
              <a:lnSpc>
                <a:spcPct val="100000"/>
              </a:lnSpc>
              <a:spcBef>
                <a:spcPct val="0"/>
              </a:spcBef>
              <a:buFontTx/>
              <a:buNone/>
            </a:pPr>
            <a:endParaRPr lang="en-GB" altLang="en-US"/>
          </a:p>
          <a:p>
            <a:pPr algn="just" eaLnBrk="1" hangingPunct="1">
              <a:lnSpc>
                <a:spcPct val="100000"/>
              </a:lnSpc>
              <a:spcBef>
                <a:spcPct val="0"/>
              </a:spcBef>
              <a:buFontTx/>
              <a:buNone/>
            </a:pPr>
            <a:endParaRPr lang="en-GB" altLang="en-US"/>
          </a:p>
          <a:p>
            <a:pPr algn="just" eaLnBrk="1" hangingPunct="1">
              <a:lnSpc>
                <a:spcPct val="100000"/>
              </a:lnSpc>
              <a:spcBef>
                <a:spcPct val="0"/>
              </a:spcBef>
              <a:buFontTx/>
              <a:buNone/>
            </a:pPr>
            <a:endParaRPr lang="en-GB" altLang="en-US"/>
          </a:p>
        </p:txBody>
      </p:sp>
      <p:sp>
        <p:nvSpPr>
          <p:cNvPr id="36" name="TextBox 35">
            <a:extLst>
              <a:ext uri="{FF2B5EF4-FFF2-40B4-BE49-F238E27FC236}">
                <a16:creationId xmlns:a16="http://schemas.microsoft.com/office/drawing/2014/main" id="{3D3200BD-19C9-434B-92B8-3E86D0FB089E}"/>
              </a:ext>
            </a:extLst>
          </p:cNvPr>
          <p:cNvSpPr txBox="1">
            <a:spLocks noChangeArrowheads="1"/>
          </p:cNvSpPr>
          <p:nvPr/>
        </p:nvSpPr>
        <p:spPr bwMode="auto">
          <a:xfrm>
            <a:off x="5621337" y="3957638"/>
            <a:ext cx="2894012" cy="95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200" b="1" dirty="0"/>
              <a:t>You would be charged £80 interest</a:t>
            </a:r>
          </a:p>
          <a:p>
            <a:pPr eaLnBrk="1" hangingPunct="1">
              <a:lnSpc>
                <a:spcPct val="100000"/>
              </a:lnSpc>
              <a:spcBef>
                <a:spcPct val="0"/>
              </a:spcBef>
              <a:buFontTx/>
              <a:buNone/>
            </a:pPr>
            <a:r>
              <a:rPr lang="en-GB" altLang="en-US" sz="1200" b="1" dirty="0"/>
              <a:t>£400 ÷ 100 = £4</a:t>
            </a:r>
          </a:p>
          <a:p>
            <a:pPr eaLnBrk="1" hangingPunct="1">
              <a:lnSpc>
                <a:spcPct val="100000"/>
              </a:lnSpc>
              <a:spcBef>
                <a:spcPct val="0"/>
              </a:spcBef>
              <a:buFontTx/>
              <a:buNone/>
            </a:pPr>
            <a:r>
              <a:rPr lang="en-GB" altLang="en-US" sz="1200" b="1" dirty="0"/>
              <a:t>20 × £4 = £80</a:t>
            </a:r>
          </a:p>
          <a:p>
            <a:pPr eaLnBrk="1" hangingPunct="1">
              <a:lnSpc>
                <a:spcPct val="100000"/>
              </a:lnSpc>
              <a:spcBef>
                <a:spcPct val="0"/>
              </a:spcBef>
              <a:buFontTx/>
              <a:buNone/>
            </a:pPr>
            <a:r>
              <a:rPr lang="en-GB" altLang="en-US" sz="1200" b="1" dirty="0"/>
              <a:t>Total repayment after 1 year = £480</a:t>
            </a:r>
          </a:p>
        </p:txBody>
      </p:sp>
      <p:sp>
        <p:nvSpPr>
          <p:cNvPr id="39" name="Arrow: Right 38">
            <a:extLst>
              <a:ext uri="{FF2B5EF4-FFF2-40B4-BE49-F238E27FC236}">
                <a16:creationId xmlns:a16="http://schemas.microsoft.com/office/drawing/2014/main" id="{5AE6EF11-CFB1-4A34-AD7D-FDF473B3C79D}"/>
              </a:ext>
            </a:extLst>
          </p:cNvPr>
          <p:cNvSpPr/>
          <p:nvPr/>
        </p:nvSpPr>
        <p:spPr>
          <a:xfrm flipH="1">
            <a:off x="5452530" y="3684640"/>
            <a:ext cx="188912" cy="201613"/>
          </a:xfrm>
          <a:prstGeom prst="rightArrow">
            <a:avLst>
              <a:gd name="adj1" fmla="val 50000"/>
              <a:gd name="adj2" fmla="val 489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995FE-3CA0-4846-95AB-743A04708B06}"/>
              </a:ext>
            </a:extLst>
          </p:cNvPr>
          <p:cNvSpPr>
            <a:spLocks noGrp="1"/>
          </p:cNvSpPr>
          <p:nvPr>
            <p:ph type="title"/>
          </p:nvPr>
        </p:nvSpPr>
        <p:spPr>
          <a:xfrm>
            <a:off x="461962" y="764704"/>
            <a:ext cx="8220075" cy="994306"/>
          </a:xfrm>
        </p:spPr>
        <p:txBody>
          <a:bodyPr/>
          <a:lstStyle/>
          <a:p>
            <a:r>
              <a:rPr lang="en-GB" altLang="en-US" dirty="0">
                <a:latin typeface="+mn-lt"/>
              </a:rPr>
              <a:t>Emotional Effects</a:t>
            </a:r>
            <a:br>
              <a:rPr lang="en-GB" altLang="en-US" dirty="0"/>
            </a:br>
            <a:endParaRPr lang="en-US" dirty="0"/>
          </a:p>
        </p:txBody>
      </p:sp>
      <p:pic>
        <p:nvPicPr>
          <p:cNvPr id="3" name="Whole Class">
            <a:extLst>
              <a:ext uri="{FF2B5EF4-FFF2-40B4-BE49-F238E27FC236}">
                <a16:creationId xmlns:a16="http://schemas.microsoft.com/office/drawing/2014/main" id="{3BAF072D-ACCD-024D-902B-A31D03EE418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13">
            <a:extLst>
              <a:ext uri="{FF2B5EF4-FFF2-40B4-BE49-F238E27FC236}">
                <a16:creationId xmlns:a16="http://schemas.microsoft.com/office/drawing/2014/main" id="{05F149FB-E958-1940-958B-B7A06DF365FC}"/>
              </a:ext>
            </a:extLst>
          </p:cNvPr>
          <p:cNvGrpSpPr>
            <a:grpSpLocks/>
          </p:cNvGrpSpPr>
          <p:nvPr/>
        </p:nvGrpSpPr>
        <p:grpSpPr bwMode="auto">
          <a:xfrm>
            <a:off x="3657104" y="1787585"/>
            <a:ext cx="1800225" cy="2290763"/>
            <a:chOff x="1834714" y="1647797"/>
            <a:chExt cx="1800200" cy="2291698"/>
          </a:xfrm>
        </p:grpSpPr>
        <p:grpSp>
          <p:nvGrpSpPr>
            <p:cNvPr id="5" name="Group 4">
              <a:extLst>
                <a:ext uri="{FF2B5EF4-FFF2-40B4-BE49-F238E27FC236}">
                  <a16:creationId xmlns:a16="http://schemas.microsoft.com/office/drawing/2014/main" id="{64AB9D64-0256-6244-80D4-84856306BD6A}"/>
                </a:ext>
              </a:extLst>
            </p:cNvPr>
            <p:cNvGrpSpPr/>
            <p:nvPr/>
          </p:nvGrpSpPr>
          <p:grpSpPr>
            <a:xfrm>
              <a:off x="1834714" y="1647797"/>
              <a:ext cx="1800200" cy="2291698"/>
              <a:chOff x="3683775" y="1647797"/>
              <a:chExt cx="1800200" cy="2291698"/>
            </a:xfrm>
            <a:solidFill>
              <a:srgbClr val="25898D"/>
            </a:solidFill>
          </p:grpSpPr>
          <p:sp>
            <p:nvSpPr>
              <p:cNvPr id="7" name="Rectangle: Rounded Corners 24">
                <a:extLst>
                  <a:ext uri="{FF2B5EF4-FFF2-40B4-BE49-F238E27FC236}">
                    <a16:creationId xmlns:a16="http://schemas.microsoft.com/office/drawing/2014/main" id="{0549E1B2-F2C5-9B48-A10A-F88D6531CD02}"/>
                  </a:ext>
                </a:extLst>
              </p:cNvPr>
              <p:cNvSpPr/>
              <p:nvPr/>
            </p:nvSpPr>
            <p:spPr>
              <a:xfrm>
                <a:off x="3683775" y="1647797"/>
                <a:ext cx="1800200" cy="2291698"/>
              </a:xfrm>
              <a:prstGeom prst="rect">
                <a:avLst/>
              </a:prstGeom>
              <a:grpFill/>
              <a:ln w="28575">
                <a:solidFill>
                  <a:srgbClr val="8ACBC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TextBox 7">
                <a:extLst>
                  <a:ext uri="{FF2B5EF4-FFF2-40B4-BE49-F238E27FC236}">
                    <a16:creationId xmlns:a16="http://schemas.microsoft.com/office/drawing/2014/main" id="{3CCE4C84-E89C-9C46-93E9-46BCC244AF5E}"/>
                  </a:ext>
                </a:extLst>
              </p:cNvPr>
              <p:cNvSpPr txBox="1"/>
              <p:nvPr/>
            </p:nvSpPr>
            <p:spPr>
              <a:xfrm>
                <a:off x="3860760" y="1703115"/>
                <a:ext cx="1446230" cy="861774"/>
              </a:xfrm>
              <a:prstGeom prst="rect">
                <a:avLst/>
              </a:prstGeom>
              <a:grpFill/>
            </p:spPr>
            <p:txBody>
              <a:bodyPr wrap="none">
                <a:spAutoFit/>
              </a:bodyPr>
              <a:lstStyle/>
              <a:p>
                <a:pPr algn="ctr" eaLnBrk="1" fontAlgn="auto" hangingPunct="1">
                  <a:spcBef>
                    <a:spcPts val="0"/>
                  </a:spcBef>
                  <a:spcAft>
                    <a:spcPts val="0"/>
                  </a:spcAft>
                  <a:defRPr/>
                </a:pPr>
                <a:r>
                  <a:rPr lang="en-GB" sz="1400" b="1" dirty="0">
                    <a:solidFill>
                      <a:schemeClr val="bg1"/>
                    </a:solidFill>
                    <a:latin typeface="+mn-lt"/>
                  </a:rPr>
                  <a:t>Loans of Money</a:t>
                </a:r>
              </a:p>
              <a:p>
                <a:pPr algn="ctr" eaLnBrk="1" fontAlgn="auto" hangingPunct="1">
                  <a:spcBef>
                    <a:spcPts val="0"/>
                  </a:spcBef>
                  <a:spcAft>
                    <a:spcPts val="0"/>
                  </a:spcAft>
                  <a:defRPr/>
                </a:pPr>
                <a:r>
                  <a:rPr lang="en-GB" b="1" dirty="0">
                    <a:solidFill>
                      <a:schemeClr val="bg1"/>
                    </a:solidFill>
                    <a:latin typeface="+mn-lt"/>
                  </a:rPr>
                  <a:t>Short-Term</a:t>
                </a:r>
                <a:br>
                  <a:rPr lang="en-GB" b="1" dirty="0">
                    <a:solidFill>
                      <a:schemeClr val="bg1"/>
                    </a:solidFill>
                    <a:latin typeface="+mn-lt"/>
                  </a:rPr>
                </a:br>
                <a:r>
                  <a:rPr lang="en-GB" b="1" dirty="0">
                    <a:solidFill>
                      <a:schemeClr val="bg1"/>
                    </a:solidFill>
                    <a:latin typeface="+mn-lt"/>
                  </a:rPr>
                  <a:t>Loan</a:t>
                </a:r>
              </a:p>
            </p:txBody>
          </p:sp>
          <p:sp>
            <p:nvSpPr>
              <p:cNvPr id="9" name="TextBox 8">
                <a:extLst>
                  <a:ext uri="{FF2B5EF4-FFF2-40B4-BE49-F238E27FC236}">
                    <a16:creationId xmlns:a16="http://schemas.microsoft.com/office/drawing/2014/main" id="{2DA14F37-7332-E843-9DE9-300017AA17FF}"/>
                  </a:ext>
                </a:extLst>
              </p:cNvPr>
              <p:cNvSpPr txBox="1"/>
              <p:nvPr/>
            </p:nvSpPr>
            <p:spPr>
              <a:xfrm>
                <a:off x="3749682" y="2969337"/>
                <a:ext cx="1694695" cy="307777"/>
              </a:xfrm>
              <a:prstGeom prst="rect">
                <a:avLst/>
              </a:prstGeom>
              <a:grpFill/>
            </p:spPr>
            <p:txBody>
              <a:bodyPr wrap="none">
                <a:spAutoFit/>
              </a:bodyPr>
              <a:lstStyle/>
              <a:p>
                <a:pPr eaLnBrk="1" fontAlgn="auto" hangingPunct="1">
                  <a:spcBef>
                    <a:spcPts val="0"/>
                  </a:spcBef>
                  <a:spcAft>
                    <a:spcPts val="0"/>
                  </a:spcAft>
                  <a:defRPr/>
                </a:pPr>
                <a:r>
                  <a:rPr lang="en-GB" sz="1400" b="1" dirty="0">
                    <a:solidFill>
                      <a:schemeClr val="bg1"/>
                    </a:solidFill>
                    <a:latin typeface="+mn-lt"/>
                  </a:rPr>
                  <a:t>£5000 credit limit</a:t>
                </a:r>
              </a:p>
            </p:txBody>
          </p:sp>
          <p:sp>
            <p:nvSpPr>
              <p:cNvPr id="10" name="TextBox 9">
                <a:extLst>
                  <a:ext uri="{FF2B5EF4-FFF2-40B4-BE49-F238E27FC236}">
                    <a16:creationId xmlns:a16="http://schemas.microsoft.com/office/drawing/2014/main" id="{13026111-F51E-C343-B455-0DBBA2339F6B}"/>
                  </a:ext>
                </a:extLst>
              </p:cNvPr>
              <p:cNvSpPr txBox="1"/>
              <p:nvPr/>
            </p:nvSpPr>
            <p:spPr>
              <a:xfrm>
                <a:off x="4036373" y="3213553"/>
                <a:ext cx="1148816" cy="725941"/>
              </a:xfrm>
              <a:prstGeom prst="rect">
                <a:avLst/>
              </a:prstGeom>
              <a:noFill/>
            </p:spPr>
            <p:txBody>
              <a:bodyPr lIns="108000" tIns="108000" rIns="108000" bIns="108000">
                <a:spAutoFit/>
              </a:bodyPr>
              <a:lstStyle/>
              <a:p>
                <a:pPr algn="ctr" eaLnBrk="1" fontAlgn="auto" hangingPunct="1">
                  <a:spcBef>
                    <a:spcPts val="0"/>
                  </a:spcBef>
                  <a:spcAft>
                    <a:spcPts val="0"/>
                  </a:spcAft>
                  <a:defRPr/>
                </a:pPr>
                <a:r>
                  <a:rPr lang="en-GB" sz="1100" dirty="0">
                    <a:solidFill>
                      <a:schemeClr val="bg1"/>
                    </a:solidFill>
                    <a:latin typeface="+mn-lt"/>
                  </a:rPr>
                  <a:t>Loans agreed in minutes apply now!</a:t>
                </a:r>
              </a:p>
            </p:txBody>
          </p:sp>
        </p:grpSp>
        <p:sp>
          <p:nvSpPr>
            <p:cNvPr id="6" name="TextBox 12">
              <a:extLst>
                <a:ext uri="{FF2B5EF4-FFF2-40B4-BE49-F238E27FC236}">
                  <a16:creationId xmlns:a16="http://schemas.microsoft.com/office/drawing/2014/main" id="{8FADD707-59D7-F740-B01B-53ABE09DFEEE}"/>
                </a:ext>
              </a:extLst>
            </p:cNvPr>
            <p:cNvSpPr txBox="1">
              <a:spLocks noChangeArrowheads="1"/>
            </p:cNvSpPr>
            <p:nvPr/>
          </p:nvSpPr>
          <p:spPr bwMode="auto">
            <a:xfrm>
              <a:off x="2161785" y="2525712"/>
              <a:ext cx="12961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200">
                  <a:solidFill>
                    <a:schemeClr val="tx1"/>
                  </a:solidFill>
                </a:rPr>
                <a:t>Interest Rate = 300% per year.</a:t>
              </a:r>
            </a:p>
          </p:txBody>
        </p:sp>
      </p:grpSp>
      <p:sp>
        <p:nvSpPr>
          <p:cNvPr id="11" name="TextBox 30">
            <a:extLst>
              <a:ext uri="{FF2B5EF4-FFF2-40B4-BE49-F238E27FC236}">
                <a16:creationId xmlns:a16="http://schemas.microsoft.com/office/drawing/2014/main" id="{E70D3E14-1939-D646-B9C0-17FEFA2A511D}"/>
              </a:ext>
            </a:extLst>
          </p:cNvPr>
          <p:cNvSpPr txBox="1">
            <a:spLocks noChangeArrowheads="1"/>
          </p:cNvSpPr>
          <p:nvPr/>
        </p:nvSpPr>
        <p:spPr bwMode="auto">
          <a:xfrm>
            <a:off x="564799" y="1643653"/>
            <a:ext cx="2990807" cy="2618767"/>
          </a:xfrm>
          <a:prstGeom prst="rect">
            <a:avLst/>
          </a:prstGeom>
          <a:noFill/>
          <a:ln w="38100">
            <a:solidFill>
              <a:srgbClr val="25898D"/>
            </a:solidFill>
            <a:miter lim="800000"/>
            <a:headEnd/>
            <a:tailEnd/>
          </a:ln>
          <a:extLst>
            <a:ext uri="{909E8E84-426E-40DD-AFC4-6F175D3DCCD1}">
              <a14:hiddenFill xmlns:a14="http://schemas.microsoft.com/office/drawing/2010/main">
                <a:solidFill>
                  <a:srgbClr val="FFFFFF"/>
                </a:solidFill>
              </a14:hiddenFill>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sz="1200" dirty="0"/>
              <a:t>You take out a short-term loan to pay for a new car. You take out £3000 and pay it back over 6 months. How much do you repay?</a:t>
            </a:r>
          </a:p>
          <a:p>
            <a:pPr algn="just" eaLnBrk="1" hangingPunct="1">
              <a:lnSpc>
                <a:spcPct val="100000"/>
              </a:lnSpc>
              <a:spcBef>
                <a:spcPct val="0"/>
              </a:spcBef>
              <a:buFontTx/>
              <a:buNone/>
            </a:pPr>
            <a:endParaRPr lang="en-GB" altLang="en-US" dirty="0"/>
          </a:p>
          <a:p>
            <a:pPr algn="just" eaLnBrk="1" hangingPunct="1">
              <a:lnSpc>
                <a:spcPct val="100000"/>
              </a:lnSpc>
              <a:spcBef>
                <a:spcPct val="0"/>
              </a:spcBef>
              <a:buFontTx/>
              <a:buNone/>
            </a:pPr>
            <a:endParaRPr lang="en-GB" altLang="en-US" dirty="0"/>
          </a:p>
          <a:p>
            <a:pPr algn="just" eaLnBrk="1" hangingPunct="1">
              <a:lnSpc>
                <a:spcPct val="100000"/>
              </a:lnSpc>
              <a:spcBef>
                <a:spcPct val="0"/>
              </a:spcBef>
              <a:buFontTx/>
              <a:buNone/>
            </a:pPr>
            <a:endParaRPr lang="en-GB" altLang="en-US" dirty="0"/>
          </a:p>
          <a:p>
            <a:pPr algn="just" eaLnBrk="1" hangingPunct="1">
              <a:lnSpc>
                <a:spcPct val="100000"/>
              </a:lnSpc>
              <a:spcBef>
                <a:spcPct val="0"/>
              </a:spcBef>
              <a:buFontTx/>
              <a:buNone/>
            </a:pPr>
            <a:endParaRPr lang="en-GB" altLang="en-US" dirty="0"/>
          </a:p>
          <a:p>
            <a:pPr algn="just" eaLnBrk="1" hangingPunct="1">
              <a:lnSpc>
                <a:spcPct val="100000"/>
              </a:lnSpc>
              <a:spcBef>
                <a:spcPct val="0"/>
              </a:spcBef>
              <a:buFontTx/>
              <a:buNone/>
            </a:pPr>
            <a:endParaRPr lang="en-GB" altLang="en-US" dirty="0"/>
          </a:p>
          <a:p>
            <a:pPr algn="just" eaLnBrk="1" hangingPunct="1">
              <a:lnSpc>
                <a:spcPct val="100000"/>
              </a:lnSpc>
              <a:spcBef>
                <a:spcPct val="0"/>
              </a:spcBef>
              <a:buFontTx/>
              <a:buNone/>
            </a:pPr>
            <a:endParaRPr lang="en-GB" altLang="en-US" dirty="0"/>
          </a:p>
        </p:txBody>
      </p:sp>
      <p:sp>
        <p:nvSpPr>
          <p:cNvPr id="12" name="Arrow: Right 33">
            <a:extLst>
              <a:ext uri="{FF2B5EF4-FFF2-40B4-BE49-F238E27FC236}">
                <a16:creationId xmlns:a16="http://schemas.microsoft.com/office/drawing/2014/main" id="{50709750-37F0-3B41-A69C-F010D9947974}"/>
              </a:ext>
            </a:extLst>
          </p:cNvPr>
          <p:cNvSpPr/>
          <p:nvPr/>
        </p:nvSpPr>
        <p:spPr>
          <a:xfrm>
            <a:off x="3471366" y="2805173"/>
            <a:ext cx="190500" cy="200025"/>
          </a:xfrm>
          <a:prstGeom prst="rightArrow">
            <a:avLst>
              <a:gd name="adj1" fmla="val 50000"/>
              <a:gd name="adj2" fmla="val 489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TextBox 36">
            <a:extLst>
              <a:ext uri="{FF2B5EF4-FFF2-40B4-BE49-F238E27FC236}">
                <a16:creationId xmlns:a16="http://schemas.microsoft.com/office/drawing/2014/main" id="{E534615D-6CD0-D848-A2BD-5A824395320A}"/>
              </a:ext>
            </a:extLst>
          </p:cNvPr>
          <p:cNvSpPr txBox="1">
            <a:spLocks noChangeArrowheads="1"/>
          </p:cNvSpPr>
          <p:nvPr/>
        </p:nvSpPr>
        <p:spPr bwMode="auto">
          <a:xfrm>
            <a:off x="5633541" y="1805048"/>
            <a:ext cx="2894013" cy="1973262"/>
          </a:xfrm>
          <a:prstGeom prst="rect">
            <a:avLst/>
          </a:prstGeom>
          <a:noFill/>
          <a:ln w="38100">
            <a:solidFill>
              <a:srgbClr val="25898D"/>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sz="1200" dirty="0"/>
              <a:t>You take out a short term loan to pay for a new car. You take out £3000. After a year you are unable to repay any of it. How much would you now owe?</a:t>
            </a:r>
            <a:endParaRPr lang="en-GB" altLang="en-US" dirty="0"/>
          </a:p>
          <a:p>
            <a:pPr algn="just" eaLnBrk="1" hangingPunct="1">
              <a:lnSpc>
                <a:spcPct val="100000"/>
              </a:lnSpc>
              <a:spcBef>
                <a:spcPct val="0"/>
              </a:spcBef>
              <a:buFontTx/>
              <a:buNone/>
            </a:pPr>
            <a:endParaRPr lang="en-GB" altLang="en-US" dirty="0"/>
          </a:p>
          <a:p>
            <a:pPr algn="just" eaLnBrk="1" hangingPunct="1">
              <a:lnSpc>
                <a:spcPct val="100000"/>
              </a:lnSpc>
              <a:spcBef>
                <a:spcPct val="0"/>
              </a:spcBef>
              <a:buFontTx/>
              <a:buNone/>
            </a:pPr>
            <a:endParaRPr lang="en-GB" altLang="en-US" dirty="0"/>
          </a:p>
          <a:p>
            <a:pPr algn="just" eaLnBrk="1" hangingPunct="1">
              <a:lnSpc>
                <a:spcPct val="100000"/>
              </a:lnSpc>
              <a:spcBef>
                <a:spcPct val="0"/>
              </a:spcBef>
              <a:buFontTx/>
              <a:buNone/>
            </a:pPr>
            <a:endParaRPr lang="en-GB" altLang="en-US" dirty="0"/>
          </a:p>
        </p:txBody>
      </p:sp>
      <p:sp>
        <p:nvSpPr>
          <p:cNvPr id="14" name="Arrow: Right 39">
            <a:extLst>
              <a:ext uri="{FF2B5EF4-FFF2-40B4-BE49-F238E27FC236}">
                <a16:creationId xmlns:a16="http://schemas.microsoft.com/office/drawing/2014/main" id="{4533541D-DFFF-2D42-8347-8FA0373431A5}"/>
              </a:ext>
            </a:extLst>
          </p:cNvPr>
          <p:cNvSpPr/>
          <p:nvPr/>
        </p:nvSpPr>
        <p:spPr>
          <a:xfrm flipH="1">
            <a:off x="5460504" y="2805173"/>
            <a:ext cx="190500" cy="200025"/>
          </a:xfrm>
          <a:prstGeom prst="rightArrow">
            <a:avLst>
              <a:gd name="adj1" fmla="val 50000"/>
              <a:gd name="adj2" fmla="val 489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 </a:t>
            </a:r>
          </a:p>
        </p:txBody>
      </p:sp>
      <p:sp>
        <p:nvSpPr>
          <p:cNvPr id="15" name="TextBox 14">
            <a:extLst>
              <a:ext uri="{FF2B5EF4-FFF2-40B4-BE49-F238E27FC236}">
                <a16:creationId xmlns:a16="http://schemas.microsoft.com/office/drawing/2014/main" id="{5B102D7F-BC1B-B64B-BCE1-31CCC16C72AE}"/>
              </a:ext>
            </a:extLst>
          </p:cNvPr>
          <p:cNvSpPr txBox="1">
            <a:spLocks noChangeArrowheads="1"/>
          </p:cNvSpPr>
          <p:nvPr/>
        </p:nvSpPr>
        <p:spPr bwMode="auto">
          <a:xfrm>
            <a:off x="586104" y="2352585"/>
            <a:ext cx="2894012" cy="169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200" b="1" dirty="0"/>
              <a:t>You are charged £4500 </a:t>
            </a:r>
          </a:p>
          <a:p>
            <a:pPr eaLnBrk="1" hangingPunct="1">
              <a:lnSpc>
                <a:spcPct val="100000"/>
              </a:lnSpc>
              <a:spcBef>
                <a:spcPct val="0"/>
              </a:spcBef>
              <a:buFontTx/>
              <a:buNone/>
            </a:pPr>
            <a:r>
              <a:rPr lang="en-GB" altLang="en-US" sz="1200" b="1" dirty="0"/>
              <a:t>£3000 × 3 = £9000 would be the cost of interest over a year</a:t>
            </a:r>
          </a:p>
          <a:p>
            <a:pPr eaLnBrk="1" hangingPunct="1">
              <a:lnSpc>
                <a:spcPct val="100000"/>
              </a:lnSpc>
              <a:spcBef>
                <a:spcPct val="0"/>
              </a:spcBef>
              <a:buFontTx/>
              <a:buNone/>
            </a:pPr>
            <a:r>
              <a:rPr lang="en-GB" altLang="en-US" sz="1200" b="1" dirty="0"/>
              <a:t>£9000 ÷ 2 = £4500 as you repaid it in 6 months we divide the yearly interest cost by 2. </a:t>
            </a:r>
            <a:r>
              <a:rPr lang="en-GB" sz="1200" b="1" dirty="0"/>
              <a:t>Your total repayment would be £7500. £3000 + £4500 interest = £7500.</a:t>
            </a:r>
            <a:endParaRPr lang="en-GB" altLang="en-US" sz="1200" b="1" dirty="0"/>
          </a:p>
        </p:txBody>
      </p:sp>
      <p:sp>
        <p:nvSpPr>
          <p:cNvPr id="16" name="TextBox 15">
            <a:extLst>
              <a:ext uri="{FF2B5EF4-FFF2-40B4-BE49-F238E27FC236}">
                <a16:creationId xmlns:a16="http://schemas.microsoft.com/office/drawing/2014/main" id="{AD6AF8EE-D837-9249-B959-6FA25BCC644F}"/>
              </a:ext>
            </a:extLst>
          </p:cNvPr>
          <p:cNvSpPr txBox="1">
            <a:spLocks noChangeArrowheads="1"/>
          </p:cNvSpPr>
          <p:nvPr/>
        </p:nvSpPr>
        <p:spPr bwMode="auto">
          <a:xfrm>
            <a:off x="5652120" y="2723689"/>
            <a:ext cx="285908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sz="1100" b="1" dirty="0"/>
              <a:t>You now owe £9000</a:t>
            </a:r>
          </a:p>
          <a:p>
            <a:pPr algn="just" eaLnBrk="1" hangingPunct="1">
              <a:lnSpc>
                <a:spcPct val="100000"/>
              </a:lnSpc>
              <a:spcBef>
                <a:spcPct val="0"/>
              </a:spcBef>
              <a:buFontTx/>
              <a:buNone/>
            </a:pPr>
            <a:r>
              <a:rPr lang="en-GB" altLang="en-US" sz="1100" b="1" dirty="0"/>
              <a:t>£3000 × 3 = £9000 would be the cost over a year</a:t>
            </a:r>
          </a:p>
          <a:p>
            <a:pPr algn="just" eaLnBrk="1" hangingPunct="1">
              <a:lnSpc>
                <a:spcPct val="100000"/>
              </a:lnSpc>
              <a:spcBef>
                <a:spcPct val="0"/>
              </a:spcBef>
              <a:buFontTx/>
              <a:buNone/>
            </a:pPr>
            <a:r>
              <a:rPr lang="en-GB" altLang="en-US" sz="1100" b="1" dirty="0"/>
              <a:t>If this remains unpaid the cost will continue to increase.</a:t>
            </a:r>
          </a:p>
        </p:txBody>
      </p:sp>
      <p:sp>
        <p:nvSpPr>
          <p:cNvPr id="18" name="Rectangle 17">
            <a:extLst>
              <a:ext uri="{FF2B5EF4-FFF2-40B4-BE49-F238E27FC236}">
                <a16:creationId xmlns:a16="http://schemas.microsoft.com/office/drawing/2014/main" id="{240EE378-6E64-5648-8D6A-36EC62393A86}"/>
              </a:ext>
            </a:extLst>
          </p:cNvPr>
          <p:cNvSpPr/>
          <p:nvPr/>
        </p:nvSpPr>
        <p:spPr>
          <a:xfrm>
            <a:off x="594816" y="4446492"/>
            <a:ext cx="7916391" cy="15035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r>
              <a:rPr lang="en-US" dirty="0"/>
              <a:t>Short-term loans and situations where money is needed very quickly can often have larger interest rates which lead to much larger repayments and can therefore cause stress and worry. By trying to save money where we can, we can help to avoid unexpected borrowing.</a:t>
            </a:r>
          </a:p>
          <a:p>
            <a:pPr algn="ctr"/>
            <a:endParaRPr lang="en-US" dirty="0"/>
          </a:p>
        </p:txBody>
      </p:sp>
    </p:spTree>
    <p:extLst>
      <p:ext uri="{BB962C8B-B14F-4D97-AF65-F5344CB8AC3E}">
        <p14:creationId xmlns:p14="http://schemas.microsoft.com/office/powerpoint/2010/main" val="438713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59F08-4C94-3B4B-8F93-65F826978055}"/>
              </a:ext>
            </a:extLst>
          </p:cNvPr>
          <p:cNvSpPr>
            <a:spLocks noGrp="1"/>
          </p:cNvSpPr>
          <p:nvPr>
            <p:ph type="title"/>
          </p:nvPr>
        </p:nvSpPr>
        <p:spPr/>
        <p:txBody>
          <a:bodyPr/>
          <a:lstStyle/>
          <a:p>
            <a:r>
              <a:rPr lang="en-US" dirty="0">
                <a:latin typeface="+mn-lt"/>
              </a:rPr>
              <a:t>Emotional Effects</a:t>
            </a:r>
          </a:p>
        </p:txBody>
      </p:sp>
      <p:sp>
        <p:nvSpPr>
          <p:cNvPr id="3" name="Rectangle 2">
            <a:extLst>
              <a:ext uri="{FF2B5EF4-FFF2-40B4-BE49-F238E27FC236}">
                <a16:creationId xmlns:a16="http://schemas.microsoft.com/office/drawing/2014/main" id="{ED4CC682-9B93-024C-8AF3-F7947B462623}"/>
              </a:ext>
            </a:extLst>
          </p:cNvPr>
          <p:cNvSpPr/>
          <p:nvPr/>
        </p:nvSpPr>
        <p:spPr>
          <a:xfrm>
            <a:off x="631411" y="1407567"/>
            <a:ext cx="7920880" cy="923330"/>
          </a:xfrm>
          <a:prstGeom prst="rect">
            <a:avLst/>
          </a:prstGeom>
        </p:spPr>
        <p:txBody>
          <a:bodyPr wrap="square">
            <a:spAutoFit/>
          </a:bodyPr>
          <a:lstStyle/>
          <a:p>
            <a:r>
              <a:rPr lang="en-US" dirty="0"/>
              <a:t>Working with your partner, you will now be given a pack of </a:t>
            </a:r>
            <a:r>
              <a:rPr lang="en-US" b="1" dirty="0">
                <a:solidFill>
                  <a:schemeClr val="accent1"/>
                </a:solidFill>
              </a:rPr>
              <a:t>Borrowing Choices – You Decide! Picture Cards</a:t>
            </a:r>
            <a:r>
              <a:rPr lang="en-US" dirty="0"/>
              <a:t>. You need to sort them into two piles </a:t>
            </a:r>
            <a:r>
              <a:rPr lang="en-GB" dirty="0"/>
              <a:t>those that could be planned and those that create an unexpected cost.</a:t>
            </a:r>
            <a:endParaRPr lang="en-US" dirty="0"/>
          </a:p>
        </p:txBody>
      </p:sp>
      <p:sp>
        <p:nvSpPr>
          <p:cNvPr id="4" name="Rectangle 3">
            <a:extLst>
              <a:ext uri="{FF2B5EF4-FFF2-40B4-BE49-F238E27FC236}">
                <a16:creationId xmlns:a16="http://schemas.microsoft.com/office/drawing/2014/main" id="{00E4C5B0-B5B0-BD4F-961F-B262181C8B8C}"/>
              </a:ext>
            </a:extLst>
          </p:cNvPr>
          <p:cNvSpPr/>
          <p:nvPr/>
        </p:nvSpPr>
        <p:spPr>
          <a:xfrm>
            <a:off x="372776" y="5732774"/>
            <a:ext cx="3307560" cy="646331"/>
          </a:xfrm>
          <a:prstGeom prst="rect">
            <a:avLst/>
          </a:prstGeom>
        </p:spPr>
        <p:txBody>
          <a:bodyPr wrap="square">
            <a:spAutoFit/>
          </a:bodyPr>
          <a:lstStyle/>
          <a:p>
            <a:pPr algn="ctr"/>
            <a:r>
              <a:rPr lang="en-US" dirty="0"/>
              <a:t>Now let’s see how other pairs sorted their cards.</a:t>
            </a:r>
          </a:p>
        </p:txBody>
      </p:sp>
      <p:pic>
        <p:nvPicPr>
          <p:cNvPr id="6" name="Picture 5" descr="A picture containing room, photo, monitor, different&#10;&#10;Description automatically generated">
            <a:extLst>
              <a:ext uri="{FF2B5EF4-FFF2-40B4-BE49-F238E27FC236}">
                <a16:creationId xmlns:a16="http://schemas.microsoft.com/office/drawing/2014/main" id="{D41375B4-9C09-904D-AB38-28B12CC4BB1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553207" y="2668395"/>
            <a:ext cx="4959382" cy="3575005"/>
          </a:xfrm>
          <a:prstGeom prst="rect">
            <a:avLst/>
          </a:prstGeom>
          <a:effectLst>
            <a:outerShdw blurRad="50800" dist="38100" dir="2700000" algn="tl" rotWithShape="0">
              <a:prstClr val="black">
                <a:alpha val="40000"/>
              </a:prstClr>
            </a:outerShdw>
          </a:effectLst>
        </p:spPr>
      </p:pic>
      <p:sp>
        <p:nvSpPr>
          <p:cNvPr id="8" name="Rectangle 7">
            <a:extLst>
              <a:ext uri="{FF2B5EF4-FFF2-40B4-BE49-F238E27FC236}">
                <a16:creationId xmlns:a16="http://schemas.microsoft.com/office/drawing/2014/main" id="{7877E9D4-3457-D64B-BE56-D16EC7162FD7}"/>
              </a:ext>
            </a:extLst>
          </p:cNvPr>
          <p:cNvSpPr/>
          <p:nvPr/>
        </p:nvSpPr>
        <p:spPr>
          <a:xfrm>
            <a:off x="674557" y="1431967"/>
            <a:ext cx="4572000" cy="923330"/>
          </a:xfrm>
          <a:prstGeom prst="rect">
            <a:avLst/>
          </a:prstGeom>
        </p:spPr>
        <p:txBody>
          <a:bodyPr>
            <a:spAutoFit/>
          </a:bodyPr>
          <a:lstStyle/>
          <a:p>
            <a:r>
              <a:rPr lang="en-US" dirty="0"/>
              <a:t>Working in your pairs, choose one of the pictures you have sorted and create a story around it. Try to think about:</a:t>
            </a:r>
          </a:p>
        </p:txBody>
      </p:sp>
      <p:grpSp>
        <p:nvGrpSpPr>
          <p:cNvPr id="17" name="Group 16">
            <a:extLst>
              <a:ext uri="{FF2B5EF4-FFF2-40B4-BE49-F238E27FC236}">
                <a16:creationId xmlns:a16="http://schemas.microsoft.com/office/drawing/2014/main" id="{AFE06277-8AEC-0347-A87B-E3F58E1037C3}"/>
              </a:ext>
            </a:extLst>
          </p:cNvPr>
          <p:cNvGrpSpPr/>
          <p:nvPr/>
        </p:nvGrpSpPr>
        <p:grpSpPr>
          <a:xfrm>
            <a:off x="631411" y="3217629"/>
            <a:ext cx="2921796" cy="646331"/>
            <a:chOff x="971600" y="2736414"/>
            <a:chExt cx="2921796" cy="646331"/>
          </a:xfrm>
        </p:grpSpPr>
        <p:sp>
          <p:nvSpPr>
            <p:cNvPr id="9" name="Oval 8">
              <a:extLst>
                <a:ext uri="{FF2B5EF4-FFF2-40B4-BE49-F238E27FC236}">
                  <a16:creationId xmlns:a16="http://schemas.microsoft.com/office/drawing/2014/main" id="{02ABAC44-4470-BB4C-9C01-60FB275DC348}"/>
                </a:ext>
              </a:extLst>
            </p:cNvPr>
            <p:cNvSpPr/>
            <p:nvPr/>
          </p:nvSpPr>
          <p:spPr>
            <a:xfrm>
              <a:off x="971600" y="2787220"/>
              <a:ext cx="288032" cy="267136"/>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C35EBD-132F-8741-B4BB-0CFB6462B216}"/>
                </a:ext>
              </a:extLst>
            </p:cNvPr>
            <p:cNvSpPr/>
            <p:nvPr/>
          </p:nvSpPr>
          <p:spPr>
            <a:xfrm>
              <a:off x="1331640" y="2736414"/>
              <a:ext cx="2561756" cy="646331"/>
            </a:xfrm>
            <a:prstGeom prst="rect">
              <a:avLst/>
            </a:prstGeom>
          </p:spPr>
          <p:txBody>
            <a:bodyPr wrap="square">
              <a:spAutoFit/>
            </a:bodyPr>
            <a:lstStyle/>
            <a:p>
              <a:r>
                <a:rPr lang="en-US" dirty="0"/>
                <a:t>why the person needed to borrow money.</a:t>
              </a:r>
            </a:p>
          </p:txBody>
        </p:sp>
      </p:grpSp>
      <p:grpSp>
        <p:nvGrpSpPr>
          <p:cNvPr id="18" name="Group 17">
            <a:extLst>
              <a:ext uri="{FF2B5EF4-FFF2-40B4-BE49-F238E27FC236}">
                <a16:creationId xmlns:a16="http://schemas.microsoft.com/office/drawing/2014/main" id="{639076D3-B6E1-2B46-9259-1E36D35224A1}"/>
              </a:ext>
            </a:extLst>
          </p:cNvPr>
          <p:cNvGrpSpPr/>
          <p:nvPr/>
        </p:nvGrpSpPr>
        <p:grpSpPr>
          <a:xfrm>
            <a:off x="631411" y="3915563"/>
            <a:ext cx="2960254" cy="646331"/>
            <a:chOff x="961767" y="3213571"/>
            <a:chExt cx="2960254" cy="646331"/>
          </a:xfrm>
        </p:grpSpPr>
        <p:sp>
          <p:nvSpPr>
            <p:cNvPr id="13" name="Oval 12">
              <a:extLst>
                <a:ext uri="{FF2B5EF4-FFF2-40B4-BE49-F238E27FC236}">
                  <a16:creationId xmlns:a16="http://schemas.microsoft.com/office/drawing/2014/main" id="{05E3BA46-875A-4E47-8EE5-3474A54C0BE7}"/>
                </a:ext>
              </a:extLst>
            </p:cNvPr>
            <p:cNvSpPr/>
            <p:nvPr/>
          </p:nvSpPr>
          <p:spPr>
            <a:xfrm>
              <a:off x="961767" y="3262871"/>
              <a:ext cx="288032" cy="26713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DCB76C-006F-A14A-A526-F53530FC0D98}"/>
                </a:ext>
              </a:extLst>
            </p:cNvPr>
            <p:cNvSpPr/>
            <p:nvPr/>
          </p:nvSpPr>
          <p:spPr>
            <a:xfrm>
              <a:off x="1360265" y="3213571"/>
              <a:ext cx="2561756" cy="646331"/>
            </a:xfrm>
            <a:prstGeom prst="rect">
              <a:avLst/>
            </a:prstGeom>
          </p:spPr>
          <p:txBody>
            <a:bodyPr wrap="square">
              <a:spAutoFit/>
            </a:bodyPr>
            <a:lstStyle/>
            <a:p>
              <a:r>
                <a:rPr lang="en-US" dirty="0"/>
                <a:t>whether this cost was planned or unexpected.</a:t>
              </a:r>
            </a:p>
          </p:txBody>
        </p:sp>
      </p:grpSp>
      <p:grpSp>
        <p:nvGrpSpPr>
          <p:cNvPr id="19" name="Group 18">
            <a:extLst>
              <a:ext uri="{FF2B5EF4-FFF2-40B4-BE49-F238E27FC236}">
                <a16:creationId xmlns:a16="http://schemas.microsoft.com/office/drawing/2014/main" id="{44DD6FF8-EEE8-5F47-A398-C08AB58B7649}"/>
              </a:ext>
            </a:extLst>
          </p:cNvPr>
          <p:cNvGrpSpPr/>
          <p:nvPr/>
        </p:nvGrpSpPr>
        <p:grpSpPr>
          <a:xfrm>
            <a:off x="637213" y="4659221"/>
            <a:ext cx="3041765" cy="923330"/>
            <a:chOff x="971598" y="3686460"/>
            <a:chExt cx="5174628" cy="923330"/>
          </a:xfrm>
        </p:grpSpPr>
        <p:sp>
          <p:nvSpPr>
            <p:cNvPr id="12" name="Oval 11">
              <a:extLst>
                <a:ext uri="{FF2B5EF4-FFF2-40B4-BE49-F238E27FC236}">
                  <a16:creationId xmlns:a16="http://schemas.microsoft.com/office/drawing/2014/main" id="{72CFE15E-425F-8543-AF26-30914D29BD82}"/>
                </a:ext>
              </a:extLst>
            </p:cNvPr>
            <p:cNvSpPr/>
            <p:nvPr/>
          </p:nvSpPr>
          <p:spPr>
            <a:xfrm>
              <a:off x="971598" y="3803645"/>
              <a:ext cx="480126" cy="2671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BE53128-2AED-F848-A37D-AE83FE95F500}"/>
                </a:ext>
              </a:extLst>
            </p:cNvPr>
            <p:cNvSpPr/>
            <p:nvPr/>
          </p:nvSpPr>
          <p:spPr>
            <a:xfrm>
              <a:off x="1574225" y="3686460"/>
              <a:ext cx="4572001" cy="923330"/>
            </a:xfrm>
            <a:prstGeom prst="rect">
              <a:avLst/>
            </a:prstGeom>
          </p:spPr>
          <p:txBody>
            <a:bodyPr>
              <a:spAutoFit/>
            </a:bodyPr>
            <a:lstStyle/>
            <a:p>
              <a:r>
                <a:rPr lang="en-US" dirty="0"/>
                <a:t>what effect the borrowing has had on their wellbeing.</a:t>
              </a:r>
            </a:p>
          </p:txBody>
        </p:sp>
      </p:grpSp>
      <p:pic>
        <p:nvPicPr>
          <p:cNvPr id="21" name="Pairs">
            <a:extLst>
              <a:ext uri="{FF2B5EF4-FFF2-40B4-BE49-F238E27FC236}">
                <a16:creationId xmlns:a16="http://schemas.microsoft.com/office/drawing/2014/main" id="{4A1F097D-FB6E-DB45-BB84-CB8CB3EF54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2551456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1" nodeType="clickEffect">
                                  <p:stCondLst>
                                    <p:cond delay="0"/>
                                  </p:stCondLst>
                                  <p:childTnLst>
                                    <p:set>
                                      <p:cBhvr>
                                        <p:cTn id="20" dur="1" fill="hold">
                                          <p:stCondLst>
                                            <p:cond delay="0"/>
                                          </p:stCondLst>
                                        </p:cTn>
                                        <p:tgtEl>
                                          <p:spTgt spid="4"/>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6"/>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3"/>
                                        </p:tgtEl>
                                        <p:attrNameLst>
                                          <p:attrName>style.visibility</p:attrName>
                                        </p:attrNameLst>
                                      </p:cBhvr>
                                      <p:to>
                                        <p:strVal val="hidden"/>
                                      </p:to>
                                    </p:set>
                                  </p:childTnLst>
                                </p:cTn>
                              </p:par>
                              <p:par>
                                <p:cTn id="25" presetID="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hlinkClick r:id="rId2" action="ppaction://hlinksldjump"/>
            <a:extLst>
              <a:ext uri="{FF2B5EF4-FFF2-40B4-BE49-F238E27FC236}">
                <a16:creationId xmlns:a16="http://schemas.microsoft.com/office/drawing/2014/main" id="{0F68941D-D481-4711-9EC1-34452BBB74EE}"/>
              </a:ext>
            </a:extLst>
          </p:cNvPr>
          <p:cNvSpPr/>
          <p:nvPr/>
        </p:nvSpPr>
        <p:spPr bwMode="auto">
          <a:xfrm>
            <a:off x="1331913" y="1844675"/>
            <a:ext cx="3167062" cy="31686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11" name="Oval 10">
            <a:hlinkClick r:id="rId3" action="ppaction://hlinksldjump"/>
            <a:extLst>
              <a:ext uri="{FF2B5EF4-FFF2-40B4-BE49-F238E27FC236}">
                <a16:creationId xmlns:a16="http://schemas.microsoft.com/office/drawing/2014/main" id="{EC998EA2-8438-4BCE-B7BF-38D5CE9991AA}"/>
              </a:ext>
            </a:extLst>
          </p:cNvPr>
          <p:cNvSpPr/>
          <p:nvPr/>
        </p:nvSpPr>
        <p:spPr bwMode="auto">
          <a:xfrm>
            <a:off x="4714875" y="1849438"/>
            <a:ext cx="3154363" cy="31527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6628" name="Rectangle 4">
            <a:hlinkClick r:id="rId2" action="ppaction://hlinksldjump"/>
            <a:extLst>
              <a:ext uri="{FF2B5EF4-FFF2-40B4-BE49-F238E27FC236}">
                <a16:creationId xmlns:a16="http://schemas.microsoft.com/office/drawing/2014/main" id="{FF96E983-2184-8F43-8294-1353F8BFF8F3}"/>
              </a:ext>
            </a:extLst>
          </p:cNvPr>
          <p:cNvSpPr>
            <a:spLocks noChangeArrowheads="1"/>
          </p:cNvSpPr>
          <p:nvPr/>
        </p:nvSpPr>
        <p:spPr bwMode="auto">
          <a:xfrm>
            <a:off x="1331913" y="3179763"/>
            <a:ext cx="31670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800" b="1">
                <a:solidFill>
                  <a:schemeClr val="bg1"/>
                </a:solidFill>
              </a:rPr>
              <a:t>Consolidating</a:t>
            </a:r>
          </a:p>
        </p:txBody>
      </p:sp>
      <p:sp>
        <p:nvSpPr>
          <p:cNvPr id="26629" name="Rectangle 7">
            <a:hlinkClick r:id="rId3" action="ppaction://hlinksldjump"/>
            <a:extLst>
              <a:ext uri="{FF2B5EF4-FFF2-40B4-BE49-F238E27FC236}">
                <a16:creationId xmlns:a16="http://schemas.microsoft.com/office/drawing/2014/main" id="{B61F0025-2B1A-0446-9C2A-137CF340F1A0}"/>
              </a:ext>
            </a:extLst>
          </p:cNvPr>
          <p:cNvSpPr>
            <a:spLocks noChangeArrowheads="1"/>
          </p:cNvSpPr>
          <p:nvPr/>
        </p:nvSpPr>
        <p:spPr bwMode="auto">
          <a:xfrm>
            <a:off x="4729163" y="3198813"/>
            <a:ext cx="3154362"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800" b="1">
                <a:solidFill>
                  <a:schemeClr val="bg1"/>
                </a:solidFill>
              </a:rPr>
              <a:t>Reflecting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0">
            <a:extLst>
              <a:ext uri="{FF2B5EF4-FFF2-40B4-BE49-F238E27FC236}">
                <a16:creationId xmlns:a16="http://schemas.microsoft.com/office/drawing/2014/main" id="{35B266A7-A06B-544E-A9E9-A7B0F76D289E}"/>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Consolidating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Table&#10;&#10;Description automatically generated">
            <a:extLst>
              <a:ext uri="{FF2B5EF4-FFF2-40B4-BE49-F238E27FC236}">
                <a16:creationId xmlns:a16="http://schemas.microsoft.com/office/drawing/2014/main" id="{99DCA31E-BCAA-7B4E-9CDC-D38ABA4410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36024" y="2678625"/>
            <a:ext cx="4916837" cy="3513697"/>
          </a:xfrm>
          <a:prstGeom prst="rect">
            <a:avLst/>
          </a:prstGeom>
          <a:effectLst>
            <a:outerShdw blurRad="50800" dist="38100" dir="2700000" algn="tl" rotWithShape="0">
              <a:prstClr val="black">
                <a:alpha val="40000"/>
              </a:prstClr>
            </a:outerShdw>
          </a:effectLst>
        </p:spPr>
      </p:pic>
      <p:sp>
        <p:nvSpPr>
          <p:cNvPr id="28674" name="Title 1">
            <a:extLst>
              <a:ext uri="{FF2B5EF4-FFF2-40B4-BE49-F238E27FC236}">
                <a16:creationId xmlns:a16="http://schemas.microsoft.com/office/drawing/2014/main" id="{CA7FBEE4-F96C-9949-947E-7168D44E59FE}"/>
              </a:ext>
            </a:extLst>
          </p:cNvPr>
          <p:cNvSpPr>
            <a:spLocks noGrp="1" noChangeArrowheads="1"/>
          </p:cNvSpPr>
          <p:nvPr>
            <p:ph type="title"/>
          </p:nvPr>
        </p:nvSpPr>
        <p:spPr>
          <a:xfrm>
            <a:off x="395536" y="505422"/>
            <a:ext cx="9011344" cy="993775"/>
          </a:xfrm>
        </p:spPr>
        <p:txBody>
          <a:bodyPr/>
          <a:lstStyle/>
          <a:p>
            <a:pPr eaLnBrk="1" hangingPunct="1"/>
            <a:r>
              <a:rPr lang="en-GB" altLang="en-US" dirty="0">
                <a:latin typeface="+mn-lt"/>
              </a:rPr>
              <a:t>Financial Choices, </a:t>
            </a:r>
            <a:br>
              <a:rPr lang="en-GB" altLang="en-US" dirty="0">
                <a:latin typeface="+mn-lt"/>
              </a:rPr>
            </a:br>
            <a:r>
              <a:rPr lang="en-GB" altLang="en-US" dirty="0">
                <a:latin typeface="+mn-lt"/>
              </a:rPr>
              <a:t>Emotional Effects</a:t>
            </a:r>
          </a:p>
        </p:txBody>
      </p:sp>
      <p:pic>
        <p:nvPicPr>
          <p:cNvPr id="28675" name="Individual Work">
            <a:extLst>
              <a:ext uri="{FF2B5EF4-FFF2-40B4-BE49-F238E27FC236}">
                <a16:creationId xmlns:a16="http://schemas.microsoft.com/office/drawing/2014/main" id="{596A7C83-9C1A-0845-9D7F-768C64947E7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TextBox 5">
            <a:extLst>
              <a:ext uri="{FF2B5EF4-FFF2-40B4-BE49-F238E27FC236}">
                <a16:creationId xmlns:a16="http://schemas.microsoft.com/office/drawing/2014/main" id="{9D87AE01-DFFA-684C-B76C-9E54D7077BF8}"/>
              </a:ext>
            </a:extLst>
          </p:cNvPr>
          <p:cNvSpPr txBox="1">
            <a:spLocks noChangeArrowheads="1"/>
          </p:cNvSpPr>
          <p:nvPr/>
        </p:nvSpPr>
        <p:spPr bwMode="auto">
          <a:xfrm>
            <a:off x="755650" y="1499197"/>
            <a:ext cx="74168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Using the story you have just discussed with your partner, create your own storyboard to show the reasons for borrowing money and the possible consequences of this.</a:t>
            </a:r>
          </a:p>
        </p:txBody>
      </p:sp>
      <p:sp>
        <p:nvSpPr>
          <p:cNvPr id="5" name="Rectangle 4">
            <a:extLst>
              <a:ext uri="{FF2B5EF4-FFF2-40B4-BE49-F238E27FC236}">
                <a16:creationId xmlns:a16="http://schemas.microsoft.com/office/drawing/2014/main" id="{015A98D8-3895-46C3-A408-D037B6A67F68}"/>
              </a:ext>
            </a:extLst>
          </p:cNvPr>
          <p:cNvSpPr/>
          <p:nvPr/>
        </p:nvSpPr>
        <p:spPr>
          <a:xfrm rot="21123066">
            <a:off x="741668" y="2621420"/>
            <a:ext cx="936625" cy="387350"/>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money</a:t>
            </a:r>
          </a:p>
        </p:txBody>
      </p:sp>
      <p:sp>
        <p:nvSpPr>
          <p:cNvPr id="14" name="Rectangle 13">
            <a:extLst>
              <a:ext uri="{FF2B5EF4-FFF2-40B4-BE49-F238E27FC236}">
                <a16:creationId xmlns:a16="http://schemas.microsoft.com/office/drawing/2014/main" id="{1C67FF76-E199-416D-8426-CBBAA1818C52}"/>
              </a:ext>
            </a:extLst>
          </p:cNvPr>
          <p:cNvSpPr/>
          <p:nvPr/>
        </p:nvSpPr>
        <p:spPr>
          <a:xfrm rot="431298">
            <a:off x="7311923" y="4652359"/>
            <a:ext cx="979488" cy="388938"/>
          </a:xfrm>
          <a:prstGeom prst="rect">
            <a:avLst/>
          </a:prstGeom>
          <a:solidFill>
            <a:srgbClr val="8ACB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borrow</a:t>
            </a:r>
          </a:p>
        </p:txBody>
      </p:sp>
      <p:sp>
        <p:nvSpPr>
          <p:cNvPr id="19" name="Rectangle 18">
            <a:extLst>
              <a:ext uri="{FF2B5EF4-FFF2-40B4-BE49-F238E27FC236}">
                <a16:creationId xmlns:a16="http://schemas.microsoft.com/office/drawing/2014/main" id="{95B584A1-38AB-40A8-9DA4-DA21A4D600F0}"/>
              </a:ext>
            </a:extLst>
          </p:cNvPr>
          <p:cNvSpPr/>
          <p:nvPr/>
        </p:nvSpPr>
        <p:spPr>
          <a:xfrm rot="555370">
            <a:off x="704439" y="3496428"/>
            <a:ext cx="692150" cy="387350"/>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lend</a:t>
            </a:r>
          </a:p>
        </p:txBody>
      </p:sp>
      <p:sp>
        <p:nvSpPr>
          <p:cNvPr id="20" name="Rectangle 19">
            <a:extLst>
              <a:ext uri="{FF2B5EF4-FFF2-40B4-BE49-F238E27FC236}">
                <a16:creationId xmlns:a16="http://schemas.microsoft.com/office/drawing/2014/main" id="{E9DF7CC9-9D7C-41D6-B893-96C5E283F313}"/>
              </a:ext>
            </a:extLst>
          </p:cNvPr>
          <p:cNvSpPr/>
          <p:nvPr/>
        </p:nvSpPr>
        <p:spPr>
          <a:xfrm rot="21245839">
            <a:off x="7378700" y="3709988"/>
            <a:ext cx="692150" cy="388937"/>
          </a:xfrm>
          <a:prstGeom prst="rect">
            <a:avLst/>
          </a:prstGeom>
          <a:solidFill>
            <a:srgbClr val="8ACB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loan</a:t>
            </a:r>
          </a:p>
        </p:txBody>
      </p:sp>
      <p:sp>
        <p:nvSpPr>
          <p:cNvPr id="21" name="Rectangle 20">
            <a:extLst>
              <a:ext uri="{FF2B5EF4-FFF2-40B4-BE49-F238E27FC236}">
                <a16:creationId xmlns:a16="http://schemas.microsoft.com/office/drawing/2014/main" id="{8D7B184E-45A8-49BB-B4B6-5D90C629B4C3}"/>
              </a:ext>
            </a:extLst>
          </p:cNvPr>
          <p:cNvSpPr/>
          <p:nvPr/>
        </p:nvSpPr>
        <p:spPr>
          <a:xfrm rot="391645">
            <a:off x="7277388" y="2237156"/>
            <a:ext cx="636588" cy="388937"/>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risk</a:t>
            </a:r>
          </a:p>
        </p:txBody>
      </p:sp>
      <p:sp>
        <p:nvSpPr>
          <p:cNvPr id="23" name="Rectangle 22">
            <a:extLst>
              <a:ext uri="{FF2B5EF4-FFF2-40B4-BE49-F238E27FC236}">
                <a16:creationId xmlns:a16="http://schemas.microsoft.com/office/drawing/2014/main" id="{586D0BDC-EF70-4649-B514-3FAACAC2596C}"/>
              </a:ext>
            </a:extLst>
          </p:cNvPr>
          <p:cNvSpPr/>
          <p:nvPr/>
        </p:nvSpPr>
        <p:spPr>
          <a:xfrm rot="21414905">
            <a:off x="5157546" y="2142404"/>
            <a:ext cx="1357313" cy="388938"/>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bg1"/>
                </a:solidFill>
              </a:rPr>
              <a:t>consequences</a:t>
            </a:r>
          </a:p>
        </p:txBody>
      </p:sp>
      <p:sp>
        <p:nvSpPr>
          <p:cNvPr id="24" name="Rectangle 23">
            <a:extLst>
              <a:ext uri="{FF2B5EF4-FFF2-40B4-BE49-F238E27FC236}">
                <a16:creationId xmlns:a16="http://schemas.microsoft.com/office/drawing/2014/main" id="{7A99653E-6058-4837-A7ED-44B526651CFA}"/>
              </a:ext>
            </a:extLst>
          </p:cNvPr>
          <p:cNvSpPr/>
          <p:nvPr/>
        </p:nvSpPr>
        <p:spPr>
          <a:xfrm rot="20875419">
            <a:off x="672816" y="4406873"/>
            <a:ext cx="981075" cy="387350"/>
          </a:xfrm>
          <a:prstGeom prst="rect">
            <a:avLst/>
          </a:prstGeom>
          <a:solidFill>
            <a:srgbClr val="8ACB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interest</a:t>
            </a:r>
          </a:p>
        </p:txBody>
      </p:sp>
      <p:sp>
        <p:nvSpPr>
          <p:cNvPr id="4" name="Rectangle 3">
            <a:extLst>
              <a:ext uri="{FF2B5EF4-FFF2-40B4-BE49-F238E27FC236}">
                <a16:creationId xmlns:a16="http://schemas.microsoft.com/office/drawing/2014/main" id="{13E4E773-3EB4-CA46-889F-4A37E523D25D}"/>
              </a:ext>
            </a:extLst>
          </p:cNvPr>
          <p:cNvSpPr/>
          <p:nvPr/>
        </p:nvSpPr>
        <p:spPr>
          <a:xfrm>
            <a:off x="629567" y="5042113"/>
            <a:ext cx="7884866" cy="150631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Try to think about:</a:t>
            </a:r>
          </a:p>
          <a:p>
            <a:pPr algn="ctr"/>
            <a:r>
              <a:rPr lang="en-US" dirty="0"/>
              <a:t>● why the person needed to borrow money.</a:t>
            </a:r>
          </a:p>
          <a:p>
            <a:pPr algn="ctr"/>
            <a:r>
              <a:rPr lang="en-US" dirty="0"/>
              <a:t>● whether this cost was planned or unexpected.</a:t>
            </a:r>
          </a:p>
          <a:p>
            <a:pPr algn="ctr"/>
            <a:r>
              <a:rPr lang="en-US" dirty="0"/>
              <a:t>● what effect the borrowing has had on their emotional wellbeing.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0">
            <a:extLst>
              <a:ext uri="{FF2B5EF4-FFF2-40B4-BE49-F238E27FC236}">
                <a16:creationId xmlns:a16="http://schemas.microsoft.com/office/drawing/2014/main" id="{E98F60E5-BB6E-4844-80B1-066159894D53}"/>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Reflecting</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F7D93AD6-537C-E74B-AD55-6338C2D9CDF1}"/>
              </a:ext>
            </a:extLst>
          </p:cNvPr>
          <p:cNvSpPr>
            <a:spLocks noGrp="1" noChangeArrowheads="1"/>
          </p:cNvSpPr>
          <p:nvPr>
            <p:ph type="title"/>
          </p:nvPr>
        </p:nvSpPr>
        <p:spPr>
          <a:xfrm>
            <a:off x="1042988" y="706438"/>
            <a:ext cx="6894512" cy="993775"/>
          </a:xfrm>
        </p:spPr>
        <p:txBody>
          <a:bodyPr/>
          <a:lstStyle/>
          <a:p>
            <a:pPr eaLnBrk="1" hangingPunct="1"/>
            <a:r>
              <a:rPr lang="en-GB" altLang="en-US" sz="3600" dirty="0">
                <a:latin typeface="+mn-lt"/>
              </a:rPr>
              <a:t>How Can We Avoid Debt?</a:t>
            </a:r>
          </a:p>
        </p:txBody>
      </p:sp>
      <p:pic>
        <p:nvPicPr>
          <p:cNvPr id="30723" name="Group Work">
            <a:extLst>
              <a:ext uri="{FF2B5EF4-FFF2-40B4-BE49-F238E27FC236}">
                <a16:creationId xmlns:a16="http://schemas.microsoft.com/office/drawing/2014/main" id="{A1235970-56BE-A941-8967-E756306C330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4" name="TextBox 17">
            <a:extLst>
              <a:ext uri="{FF2B5EF4-FFF2-40B4-BE49-F238E27FC236}">
                <a16:creationId xmlns:a16="http://schemas.microsoft.com/office/drawing/2014/main" id="{C42703B7-5756-3646-8A5A-085F6039F8E8}"/>
              </a:ext>
            </a:extLst>
          </p:cNvPr>
          <p:cNvSpPr txBox="1">
            <a:spLocks noChangeArrowheads="1"/>
          </p:cNvSpPr>
          <p:nvPr/>
        </p:nvSpPr>
        <p:spPr bwMode="auto">
          <a:xfrm>
            <a:off x="2019300" y="1516063"/>
            <a:ext cx="5105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b="1">
                <a:solidFill>
                  <a:schemeClr val="tx1"/>
                </a:solidFill>
              </a:rPr>
              <a:t>Now, let’s think again about the Big Questions.</a:t>
            </a:r>
          </a:p>
        </p:txBody>
      </p:sp>
      <p:sp>
        <p:nvSpPr>
          <p:cNvPr id="30725" name="TextBox 18">
            <a:extLst>
              <a:ext uri="{FF2B5EF4-FFF2-40B4-BE49-F238E27FC236}">
                <a16:creationId xmlns:a16="http://schemas.microsoft.com/office/drawing/2014/main" id="{E9E2E903-397C-2A4D-AD57-47C8F84765FA}"/>
              </a:ext>
            </a:extLst>
          </p:cNvPr>
          <p:cNvSpPr txBox="1">
            <a:spLocks noChangeArrowheads="1"/>
          </p:cNvSpPr>
          <p:nvPr/>
        </p:nvSpPr>
        <p:spPr bwMode="auto">
          <a:xfrm>
            <a:off x="1042988" y="1919288"/>
            <a:ext cx="7129462" cy="771525"/>
          </a:xfrm>
          <a:prstGeom prst="rect">
            <a:avLst/>
          </a:prstGeom>
          <a:solidFill>
            <a:srgbClr val="25898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bg1"/>
                </a:solidFill>
              </a:rPr>
              <a:t>How have your opinions changed on borrowing money with what we have learned this lesson? </a:t>
            </a:r>
          </a:p>
        </p:txBody>
      </p:sp>
      <p:sp>
        <p:nvSpPr>
          <p:cNvPr id="30726" name="TextBox 19">
            <a:extLst>
              <a:ext uri="{FF2B5EF4-FFF2-40B4-BE49-F238E27FC236}">
                <a16:creationId xmlns:a16="http://schemas.microsoft.com/office/drawing/2014/main" id="{094871AD-56BA-064A-A70B-42BB39BF6D8C}"/>
              </a:ext>
            </a:extLst>
          </p:cNvPr>
          <p:cNvSpPr txBox="1">
            <a:spLocks noChangeArrowheads="1"/>
          </p:cNvSpPr>
          <p:nvPr/>
        </p:nvSpPr>
        <p:spPr bwMode="auto">
          <a:xfrm>
            <a:off x="1042988" y="2782888"/>
            <a:ext cx="7129462" cy="1049337"/>
          </a:xfrm>
          <a:prstGeom prst="rect">
            <a:avLst/>
          </a:prstGeom>
          <a:solidFill>
            <a:srgbClr val="8ACBC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In small groups, discuss what advice you would give to people about how to manage their money. </a:t>
            </a:r>
          </a:p>
          <a:p>
            <a:pPr algn="ctr" eaLnBrk="1" hangingPunct="1">
              <a:lnSpc>
                <a:spcPct val="100000"/>
              </a:lnSpc>
              <a:spcBef>
                <a:spcPct val="0"/>
              </a:spcBef>
              <a:buFontTx/>
              <a:buNone/>
            </a:pPr>
            <a:r>
              <a:rPr lang="en-GB" altLang="en-US" b="1" dirty="0">
                <a:solidFill>
                  <a:schemeClr val="tx1"/>
                </a:solidFill>
              </a:rPr>
              <a:t>Record your group’s ideas on your thought bubble.</a:t>
            </a:r>
          </a:p>
        </p:txBody>
      </p:sp>
      <p:pic>
        <p:nvPicPr>
          <p:cNvPr id="30727" name="Picture 24">
            <a:extLst>
              <a:ext uri="{FF2B5EF4-FFF2-40B4-BE49-F238E27FC236}">
                <a16:creationId xmlns:a16="http://schemas.microsoft.com/office/drawing/2014/main" id="{F50CB270-A471-784B-8EA1-A33408E9E63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b="-5632"/>
          <a:stretch>
            <a:fillRect/>
          </a:stretch>
        </p:blipFill>
        <p:spPr bwMode="auto">
          <a:xfrm>
            <a:off x="1014413" y="3981450"/>
            <a:ext cx="3478212"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8" name="TextBox 20">
            <a:extLst>
              <a:ext uri="{FF2B5EF4-FFF2-40B4-BE49-F238E27FC236}">
                <a16:creationId xmlns:a16="http://schemas.microsoft.com/office/drawing/2014/main" id="{9CCAB0F2-7CF8-DC42-8424-137D0AF2D7E5}"/>
              </a:ext>
            </a:extLst>
          </p:cNvPr>
          <p:cNvSpPr txBox="1">
            <a:spLocks noChangeArrowheads="1"/>
          </p:cNvSpPr>
          <p:nvPr/>
        </p:nvSpPr>
        <p:spPr bwMode="auto">
          <a:xfrm>
            <a:off x="1258888" y="4787900"/>
            <a:ext cx="31003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b="1">
                <a:solidFill>
                  <a:schemeClr val="tx1"/>
                </a:solidFill>
              </a:rPr>
              <a:t>The advice I would give is…</a:t>
            </a:r>
          </a:p>
        </p:txBody>
      </p:sp>
      <p:pic>
        <p:nvPicPr>
          <p:cNvPr id="30729" name="Picture 2">
            <a:extLst>
              <a:ext uri="{FF2B5EF4-FFF2-40B4-BE49-F238E27FC236}">
                <a16:creationId xmlns:a16="http://schemas.microsoft.com/office/drawing/2014/main" id="{160C74DC-738D-1A4C-B556-5E813A9475D4}"/>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803775" y="3940175"/>
            <a:ext cx="3349625" cy="2368550"/>
          </a:xfrm>
          <a:prstGeom prst="rect">
            <a:avLst/>
          </a:prstGeom>
          <a:solidFill>
            <a:schemeClr val="bg1"/>
          </a:solidFill>
          <a:ln w="19050">
            <a:solidFill>
              <a:schemeClr val="tx1"/>
            </a:solid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0">
            <a:extLst>
              <a:ext uri="{FF2B5EF4-FFF2-40B4-BE49-F238E27FC236}">
                <a16:creationId xmlns:a16="http://schemas.microsoft.com/office/drawing/2014/main" id="{60B5AA45-D818-BF44-A772-A978F2D6C6FA}"/>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The Big Questions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2FC38F1-E412-473D-9D30-2B42A4967A1A}"/>
              </a:ext>
            </a:extLst>
          </p:cNvPr>
          <p:cNvSpPr/>
          <p:nvPr/>
        </p:nvSpPr>
        <p:spPr>
          <a:xfrm>
            <a:off x="1798638" y="3208338"/>
            <a:ext cx="5737225" cy="771525"/>
          </a:xfrm>
          <a:prstGeom prst="rect">
            <a:avLst/>
          </a:prstGeom>
          <a:solidFill>
            <a:srgbClr val="8ACB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71166031-CF25-49C2-8DCB-B4AA2B369888}"/>
              </a:ext>
            </a:extLst>
          </p:cNvPr>
          <p:cNvSpPr/>
          <p:nvPr/>
        </p:nvSpPr>
        <p:spPr>
          <a:xfrm>
            <a:off x="1811338" y="2236788"/>
            <a:ext cx="5905500" cy="771525"/>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p>
        </p:txBody>
      </p:sp>
      <p:sp>
        <p:nvSpPr>
          <p:cNvPr id="32772" name="TextBox 10">
            <a:extLst>
              <a:ext uri="{FF2B5EF4-FFF2-40B4-BE49-F238E27FC236}">
                <a16:creationId xmlns:a16="http://schemas.microsoft.com/office/drawing/2014/main" id="{2CE3CC01-E7CD-1847-AC7E-3C0FFD980C68}"/>
              </a:ext>
            </a:extLst>
          </p:cNvPr>
          <p:cNvSpPr txBox="1">
            <a:spLocks noChangeArrowheads="1"/>
          </p:cNvSpPr>
          <p:nvPr/>
        </p:nvSpPr>
        <p:spPr bwMode="auto">
          <a:xfrm>
            <a:off x="2339975" y="2236788"/>
            <a:ext cx="4176713"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bg1"/>
                </a:solidFill>
              </a:rPr>
              <a:t>What are the risks and consequences of borrowing money?</a:t>
            </a:r>
          </a:p>
        </p:txBody>
      </p:sp>
      <p:sp>
        <p:nvSpPr>
          <p:cNvPr id="32773" name="TextBox 12">
            <a:extLst>
              <a:ext uri="{FF2B5EF4-FFF2-40B4-BE49-F238E27FC236}">
                <a16:creationId xmlns:a16="http://schemas.microsoft.com/office/drawing/2014/main" id="{F9C86C8F-9BB4-B243-9909-CC7FE5713F3D}"/>
              </a:ext>
            </a:extLst>
          </p:cNvPr>
          <p:cNvSpPr txBox="1">
            <a:spLocks noChangeArrowheads="1"/>
          </p:cNvSpPr>
          <p:nvPr/>
        </p:nvSpPr>
        <p:spPr bwMode="auto">
          <a:xfrm>
            <a:off x="2339975" y="3208338"/>
            <a:ext cx="4972048" cy="772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bg1"/>
                </a:solidFill>
              </a:rPr>
              <a:t>What effect can this have on our </a:t>
            </a:r>
            <a:br>
              <a:rPr lang="en-GB" altLang="en-US" dirty="0">
                <a:solidFill>
                  <a:schemeClr val="bg1"/>
                </a:solidFill>
              </a:rPr>
            </a:br>
            <a:r>
              <a:rPr lang="en-GB" altLang="en-US" dirty="0">
                <a:solidFill>
                  <a:schemeClr val="bg1"/>
                </a:solidFill>
              </a:rPr>
              <a:t>emotional wellbeing?</a:t>
            </a:r>
          </a:p>
        </p:txBody>
      </p:sp>
      <p:pic>
        <p:nvPicPr>
          <p:cNvPr id="32774" name="Picture 3">
            <a:extLst>
              <a:ext uri="{FF2B5EF4-FFF2-40B4-BE49-F238E27FC236}">
                <a16:creationId xmlns:a16="http://schemas.microsoft.com/office/drawing/2014/main" id="{2A814215-5576-5647-998A-DE883FD9A770}"/>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5142707" y="1988841"/>
            <a:ext cx="3461741" cy="424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5" name="Picture 5">
            <a:extLst>
              <a:ext uri="{FF2B5EF4-FFF2-40B4-BE49-F238E27FC236}">
                <a16:creationId xmlns:a16="http://schemas.microsoft.com/office/drawing/2014/main" id="{6B0E246D-98FF-6D48-8F65-EA2BFE01E845}"/>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39552" y="1988840"/>
            <a:ext cx="3141067" cy="424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64E9D73C-2F5D-9C49-A7C1-5992671FDCD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E62583D5-50B3-4AC8-9981-AE9357F7EDE6}"/>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8BF57B26-E1B2-4A75-98A2-7FC9A97BCAFF}"/>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3796" name="Title 1">
            <a:extLst>
              <a:ext uri="{FF2B5EF4-FFF2-40B4-BE49-F238E27FC236}">
                <a16:creationId xmlns:a16="http://schemas.microsoft.com/office/drawing/2014/main" id="{1D584F29-475F-0246-94F6-57B8F558C0E2}"/>
              </a:ext>
            </a:extLst>
          </p:cNvPr>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latin typeface="+mn-lt"/>
              </a:rPr>
              <a:t>Success Criteria</a:t>
            </a:r>
          </a:p>
        </p:txBody>
      </p:sp>
      <p:sp>
        <p:nvSpPr>
          <p:cNvPr id="33797" name="Title 1">
            <a:extLst>
              <a:ext uri="{FF2B5EF4-FFF2-40B4-BE49-F238E27FC236}">
                <a16:creationId xmlns:a16="http://schemas.microsoft.com/office/drawing/2014/main" id="{55744496-194F-B343-BE83-66E30C8E2680}"/>
              </a:ext>
            </a:extLst>
          </p:cNvPr>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latin typeface="+mn-lt"/>
              </a:rPr>
              <a:t>Aim</a:t>
            </a:r>
          </a:p>
        </p:txBody>
      </p:sp>
      <p:sp>
        <p:nvSpPr>
          <p:cNvPr id="33798" name="Content Placeholder 15">
            <a:extLst>
              <a:ext uri="{FF2B5EF4-FFF2-40B4-BE49-F238E27FC236}">
                <a16:creationId xmlns:a16="http://schemas.microsoft.com/office/drawing/2014/main" id="{2C571BEF-440B-E045-BF45-1623DBC9EE33}"/>
              </a:ext>
            </a:extLst>
          </p:cNvPr>
          <p:cNvSpPr>
            <a:spLocks noGrp="1" noChangeArrowheads="1"/>
          </p:cNvSpPr>
          <p:nvPr>
            <p:ph idx="1"/>
          </p:nvPr>
        </p:nvSpPr>
        <p:spPr>
          <a:xfrm>
            <a:off x="628650" y="1127125"/>
            <a:ext cx="7886700" cy="1409700"/>
          </a:xfrm>
        </p:spPr>
        <p:txBody>
          <a:bodyPr>
            <a:normAutofit/>
          </a:bodyPr>
          <a:lstStyle/>
          <a:p>
            <a:pPr eaLnBrk="1" hangingPunct="1"/>
            <a:r>
              <a:rPr lang="en-GB" dirty="0"/>
              <a:t>I can discuss reasons and consequences of borrowing money.</a:t>
            </a:r>
            <a:endParaRPr lang="en-GB" altLang="en-US" dirty="0">
              <a:latin typeface="Twinkl" pitchFamily="2" charset="77"/>
            </a:endParaRPr>
          </a:p>
        </p:txBody>
      </p:sp>
      <p:sp>
        <p:nvSpPr>
          <p:cNvPr id="20" name="Content Placeholder 15">
            <a:extLst>
              <a:ext uri="{FF2B5EF4-FFF2-40B4-BE49-F238E27FC236}">
                <a16:creationId xmlns:a16="http://schemas.microsoft.com/office/drawing/2014/main" id="{AD1D7923-1A3E-42AF-BF5B-AAB04BBFAF4D}"/>
              </a:ext>
            </a:extLst>
          </p:cNvPr>
          <p:cNvSpPr txBox="1">
            <a:spLocks/>
          </p:cNvSpPr>
          <p:nvPr/>
        </p:nvSpPr>
        <p:spPr>
          <a:xfrm>
            <a:off x="628650" y="3467100"/>
            <a:ext cx="7886700" cy="1409700"/>
          </a:xfrm>
          <a:prstGeom prst="rect">
            <a:avLst/>
          </a:prstGeom>
          <a:noFill/>
          <a:ln w="25400">
            <a:noFill/>
          </a:ln>
        </p:spPr>
        <p:txBody>
          <a:bodyPr lIns="180000" tIns="252000" rIns="252000" bIns="18000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I can discuss choices people have about how to use money</a:t>
            </a:r>
          </a:p>
          <a:p>
            <a:pPr fontAlgn="auto">
              <a:spcAft>
                <a:spcPts val="0"/>
              </a:spcAft>
              <a:defRPr/>
            </a:pPr>
            <a:r>
              <a:rPr lang="en-GB" dirty="0">
                <a:latin typeface="Twinkl" pitchFamily="50" charset="0"/>
              </a:rPr>
              <a:t>I can explain why people borrow money.</a:t>
            </a:r>
          </a:p>
          <a:p>
            <a:pPr fontAlgn="auto">
              <a:spcAft>
                <a:spcPts val="0"/>
              </a:spcAft>
              <a:defRPr/>
            </a:pPr>
            <a:r>
              <a:rPr lang="en-GB" dirty="0">
                <a:latin typeface="Twinkl" pitchFamily="50" charset="0"/>
              </a:rPr>
              <a:t>I can discuss some consequences of borrowing money.</a:t>
            </a:r>
          </a:p>
        </p:txBody>
      </p:sp>
      <p:sp>
        <p:nvSpPr>
          <p:cNvPr id="9" name="TextBox 21">
            <a:extLst>
              <a:ext uri="{FF2B5EF4-FFF2-40B4-BE49-F238E27FC236}">
                <a16:creationId xmlns:a16="http://schemas.microsoft.com/office/drawing/2014/main" id="{FC941E93-D1D2-624E-B2B2-2752BEAEFB66}"/>
              </a:ext>
            </a:extLst>
          </p:cNvPr>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F193181D-31EC-8248-8761-EF23AA7E5549}"/>
              </a:ext>
            </a:extLst>
          </p:cNvPr>
          <p:cNvSpPr/>
          <p:nvPr/>
        </p:nvSpPr>
        <p:spPr>
          <a:xfrm>
            <a:off x="4067944" y="3068960"/>
            <a:ext cx="1584176"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13A325FB-8903-44F8-B69F-3A8953959691}" vid="{DD43BEFA-AFEC-4BC2-902B-1424709734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1250</TotalTime>
  <Words>1931</Words>
  <Application>Microsoft Macintosh PowerPoint</Application>
  <PresentationFormat>On-screen Show (4:3)</PresentationFormat>
  <Paragraphs>164</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Twinkl</vt:lpstr>
      <vt:lpstr>Roboto</vt:lpstr>
      <vt:lpstr>Twinkl SemiBold</vt:lpstr>
      <vt:lpstr>Tuffy-TTF</vt:lpstr>
      <vt:lpstr>Arial</vt:lpstr>
      <vt:lpstr>Office Theme</vt:lpstr>
      <vt:lpstr>PowerPoint Presentation</vt:lpstr>
      <vt:lpstr>PowerPoint Presentation</vt:lpstr>
      <vt:lpstr>PowerPoint Presentation</vt:lpstr>
      <vt:lpstr>The Big Questions</vt:lpstr>
      <vt:lpstr>PowerPoint Presentation</vt:lpstr>
      <vt:lpstr>Reconnecting</vt:lpstr>
      <vt:lpstr>Explain it!</vt:lpstr>
      <vt:lpstr>Explain it!</vt:lpstr>
      <vt:lpstr>Exploring</vt:lpstr>
      <vt:lpstr>Why Borrow Money?</vt:lpstr>
      <vt:lpstr>PowerPoint Presentation</vt:lpstr>
      <vt:lpstr>Why Borrow Money?</vt:lpstr>
      <vt:lpstr>PowerPoint Presentation</vt:lpstr>
      <vt:lpstr>Why Borrow Money?</vt:lpstr>
      <vt:lpstr>Emotional Effects</vt:lpstr>
      <vt:lpstr>Emotional Effects</vt:lpstr>
      <vt:lpstr>PowerPoint Presentation</vt:lpstr>
      <vt:lpstr>Emotional Effects </vt:lpstr>
      <vt:lpstr>Emotional Effects</vt:lpstr>
      <vt:lpstr>PowerPoint Presentation</vt:lpstr>
      <vt:lpstr>Consolidating</vt:lpstr>
      <vt:lpstr>Financial Choices,  Emotional Effects</vt:lpstr>
      <vt:lpstr>Reflecting</vt:lpstr>
      <vt:lpstr>How Can We Avoid Debt?</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Naomi Adam</dc:creator>
  <cp:lastModifiedBy>T Office</cp:lastModifiedBy>
  <cp:revision>81</cp:revision>
  <dcterms:created xsi:type="dcterms:W3CDTF">2018-10-04T14:28:40Z</dcterms:created>
  <dcterms:modified xsi:type="dcterms:W3CDTF">2020-11-13T07:46:54Z</dcterms:modified>
</cp:coreProperties>
</file>