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0"/>
  </p:notesMasterIdLst>
  <p:sldIdLst>
    <p:sldId id="300" r:id="rId11"/>
    <p:sldId id="306" r:id="rId12"/>
    <p:sldId id="308" r:id="rId13"/>
    <p:sldId id="307" r:id="rId14"/>
    <p:sldId id="313" r:id="rId15"/>
    <p:sldId id="304" r:id="rId16"/>
    <p:sldId id="314" r:id="rId17"/>
    <p:sldId id="309" r:id="rId18"/>
    <p:sldId id="315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3" Type="http://schemas.openxmlformats.org/officeDocument/2006/relationships/image" Target="../media/image13.png"/><Relationship Id="rId7" Type="http://schemas.openxmlformats.org/officeDocument/2006/relationships/image" Target="../media/image16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99" b="14353"/>
          <a:stretch/>
        </p:blipFill>
        <p:spPr>
          <a:xfrm>
            <a:off x="4324177" y="438446"/>
            <a:ext cx="1998006" cy="18022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1382237">
            <a:off x="804993" y="1181273"/>
            <a:ext cx="2179320" cy="553998"/>
          </a:xfrm>
          <a:prstGeom prst="homePlate">
            <a:avLst/>
          </a:prstGeom>
          <a:solidFill>
            <a:schemeClr val="bg1">
              <a:alpha val="20000"/>
            </a:schemeClr>
          </a:solidFill>
          <a:ln w="508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000" dirty="0" smtClean="0"/>
              <a:t>£2,138.95</a:t>
            </a:r>
            <a:endParaRPr lang="en-GB" sz="3000" dirty="0"/>
          </a:p>
        </p:txBody>
      </p:sp>
      <p:sp>
        <p:nvSpPr>
          <p:cNvPr id="6" name="TextBox 5"/>
          <p:cNvSpPr txBox="1"/>
          <p:nvPr/>
        </p:nvSpPr>
        <p:spPr>
          <a:xfrm rot="20205573" flipH="1">
            <a:off x="5716008" y="661479"/>
            <a:ext cx="2179320" cy="553998"/>
          </a:xfrm>
          <a:prstGeom prst="homePlate">
            <a:avLst/>
          </a:prstGeom>
          <a:solidFill>
            <a:schemeClr val="bg1">
              <a:alpha val="20000"/>
            </a:schemeClr>
          </a:solidFill>
          <a:ln w="508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000" dirty="0" smtClean="0"/>
              <a:t>£1,219.40</a:t>
            </a:r>
            <a:endParaRPr lang="en-GB" sz="3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1481" y="1706730"/>
            <a:ext cx="1546865" cy="106783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23762" y="3268150"/>
            <a:ext cx="3276205" cy="2009061"/>
          </a:xfrm>
          <a:prstGeom prst="wedgeRoundRectCallout">
            <a:avLst>
              <a:gd name="adj1" fmla="val -26981"/>
              <a:gd name="adj2" fmla="val -70698"/>
              <a:gd name="adj3" fmla="val 16667"/>
            </a:avLst>
          </a:prstGeom>
          <a:solidFill>
            <a:schemeClr val="accent6">
              <a:alpha val="20000"/>
            </a:schemeClr>
          </a:solidFill>
          <a:ln w="5080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I have £3,800 in my bank.  Can I afford to buy the TV and laptop?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4668074" y="2189405"/>
            <a:ext cx="2968220" cy="1055608"/>
          </a:xfrm>
          <a:prstGeom prst="wedgeRoundRectCallout">
            <a:avLst>
              <a:gd name="adj1" fmla="val 60913"/>
              <a:gd name="adj2" fmla="val -41687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508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Hang on, I’ll just work it out…</a:t>
            </a:r>
            <a:endParaRPr lang="en-GB" sz="28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744002"/>
              </p:ext>
            </p:extLst>
          </p:nvPr>
        </p:nvGraphicFramePr>
        <p:xfrm>
          <a:off x="5009011" y="4489046"/>
          <a:ext cx="3024000" cy="1785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26456890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819713354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6316718" y="4443268"/>
            <a:ext cx="3888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/>
              <a:t>8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5887169" y="4443268"/>
            <a:ext cx="4176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/>
              <a:t>3</a:t>
            </a:r>
            <a:endParaRPr lang="en-GB" sz="3600" dirty="0"/>
          </a:p>
        </p:txBody>
      </p:sp>
      <p:sp>
        <p:nvSpPr>
          <p:cNvPr id="13" name="Rectangle 12"/>
          <p:cNvSpPr/>
          <p:nvPr/>
        </p:nvSpPr>
        <p:spPr>
          <a:xfrm>
            <a:off x="6762357" y="4443268"/>
            <a:ext cx="3812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/>
              <a:t>.</a:t>
            </a:r>
            <a:endParaRPr lang="en-GB" sz="3600" dirty="0"/>
          </a:p>
        </p:txBody>
      </p:sp>
      <p:sp>
        <p:nvSpPr>
          <p:cNvPr id="14" name="TextBox 13"/>
          <p:cNvSpPr txBox="1"/>
          <p:nvPr/>
        </p:nvSpPr>
        <p:spPr>
          <a:xfrm>
            <a:off x="4285023" y="5316753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467860" y="4443268"/>
            <a:ext cx="3888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/>
              <a:t>1</a:t>
            </a:r>
            <a:endParaRPr lang="en-GB" sz="3600" dirty="0"/>
          </a:p>
        </p:txBody>
      </p:sp>
      <p:sp>
        <p:nvSpPr>
          <p:cNvPr id="16" name="Rectangle 15"/>
          <p:cNvSpPr/>
          <p:nvPr/>
        </p:nvSpPr>
        <p:spPr>
          <a:xfrm>
            <a:off x="5036201" y="4443268"/>
            <a:ext cx="4176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/>
              <a:t>2</a:t>
            </a:r>
            <a:endParaRPr lang="en-GB" sz="3600" dirty="0"/>
          </a:p>
        </p:txBody>
      </p:sp>
      <p:sp>
        <p:nvSpPr>
          <p:cNvPr id="17" name="Rectangle 16"/>
          <p:cNvSpPr/>
          <p:nvPr/>
        </p:nvSpPr>
        <p:spPr>
          <a:xfrm>
            <a:off x="7630993" y="4443268"/>
            <a:ext cx="3888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/>
              <a:t>5</a:t>
            </a:r>
            <a:endParaRPr lang="en-GB" sz="3600" dirty="0"/>
          </a:p>
        </p:txBody>
      </p:sp>
      <p:sp>
        <p:nvSpPr>
          <p:cNvPr id="18" name="Rectangle 17"/>
          <p:cNvSpPr/>
          <p:nvPr/>
        </p:nvSpPr>
        <p:spPr>
          <a:xfrm>
            <a:off x="7160434" y="4443268"/>
            <a:ext cx="4176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9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038210" y="5058714"/>
            <a:ext cx="3888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/>
              <a:t>1</a:t>
            </a:r>
            <a:endParaRPr lang="en-GB" sz="3600" dirty="0"/>
          </a:p>
        </p:txBody>
      </p:sp>
      <p:sp>
        <p:nvSpPr>
          <p:cNvPr id="21" name="TextBox 20"/>
          <p:cNvSpPr txBox="1"/>
          <p:nvPr/>
        </p:nvSpPr>
        <p:spPr>
          <a:xfrm>
            <a:off x="4285023" y="2390695"/>
            <a:ext cx="3833177" cy="1055608"/>
          </a:xfrm>
          <a:prstGeom prst="wedgeRoundRectCallout">
            <a:avLst>
              <a:gd name="adj1" fmla="val 39948"/>
              <a:gd name="adj2" fmla="val -68081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508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How?! I haven’t written the numbers yet!</a:t>
            </a:r>
            <a:endParaRPr lang="en-GB" sz="28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832" y="1249599"/>
            <a:ext cx="1157653" cy="8383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08" b="16945"/>
          <a:stretch/>
        </p:blipFill>
        <p:spPr>
          <a:xfrm>
            <a:off x="2770727" y="1624884"/>
            <a:ext cx="1429017" cy="125063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4230194" y="4216150"/>
            <a:ext cx="2968220" cy="1532334"/>
          </a:xfrm>
          <a:prstGeom prst="wedgeRoundRectCallout">
            <a:avLst>
              <a:gd name="adj1" fmla="val 59449"/>
              <a:gd name="adj2" fmla="val -23652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080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STOP! I already know he can afford it.</a:t>
            </a:r>
            <a:endParaRPr lang="en-GB" sz="2800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1657" y="3295901"/>
            <a:ext cx="1225363" cy="17266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7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9" grpId="1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 animBg="1"/>
      <p:bldP spid="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070757" y="2936435"/>
            <a:ext cx="5487655" cy="578882"/>
          </a:xfrm>
          <a:prstGeom prst="wedgeRoundRectCallout">
            <a:avLst>
              <a:gd name="adj1" fmla="val 55171"/>
              <a:gd name="adj2" fmla="val 117153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080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I rounded £2,138.95 to £2,100</a:t>
            </a:r>
            <a:endParaRPr lang="en-GB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863137" y="4042745"/>
            <a:ext cx="5487655" cy="578882"/>
          </a:xfrm>
          <a:prstGeom prst="wedgeRoundRectCallout">
            <a:avLst>
              <a:gd name="adj1" fmla="val 61648"/>
              <a:gd name="adj2" fmla="val -16113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080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I rounded £1,219.40 to £1,200</a:t>
            </a:r>
            <a:endParaRPr lang="en-GB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2541044" y="5120160"/>
            <a:ext cx="5487655" cy="1055608"/>
          </a:xfrm>
          <a:prstGeom prst="wedgeRoundRectCallout">
            <a:avLst>
              <a:gd name="adj1" fmla="val 34882"/>
              <a:gd name="adj2" fmla="val -93329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080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£2,100 plus £1,200 is £3,300</a:t>
            </a:r>
          </a:p>
          <a:p>
            <a:pPr algn="ctr"/>
            <a:r>
              <a:rPr lang="en-GB" sz="2800" dirty="0" smtClean="0"/>
              <a:t> so Ron has enough money</a:t>
            </a:r>
            <a:endParaRPr lang="en-GB" sz="2800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99" b="14353"/>
          <a:stretch/>
        </p:blipFill>
        <p:spPr>
          <a:xfrm>
            <a:off x="4324177" y="438446"/>
            <a:ext cx="1998006" cy="180222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 rot="1382237">
            <a:off x="804993" y="1181273"/>
            <a:ext cx="2179320" cy="553998"/>
          </a:xfrm>
          <a:prstGeom prst="homePlate">
            <a:avLst/>
          </a:prstGeom>
          <a:solidFill>
            <a:schemeClr val="bg1">
              <a:alpha val="20000"/>
            </a:schemeClr>
          </a:solidFill>
          <a:ln w="508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000" dirty="0" smtClean="0"/>
              <a:t>£2,138.95</a:t>
            </a:r>
            <a:endParaRPr lang="en-GB" sz="3000" dirty="0"/>
          </a:p>
        </p:txBody>
      </p:sp>
      <p:sp>
        <p:nvSpPr>
          <p:cNvPr id="17" name="TextBox 16"/>
          <p:cNvSpPr txBox="1"/>
          <p:nvPr/>
        </p:nvSpPr>
        <p:spPr>
          <a:xfrm rot="20205573" flipH="1">
            <a:off x="5716008" y="661479"/>
            <a:ext cx="2179320" cy="553998"/>
          </a:xfrm>
          <a:prstGeom prst="homePlate">
            <a:avLst/>
          </a:prstGeom>
          <a:solidFill>
            <a:schemeClr val="bg1">
              <a:alpha val="20000"/>
            </a:schemeClr>
          </a:solidFill>
          <a:ln w="508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000" dirty="0" smtClean="0"/>
              <a:t>£1,219.40</a:t>
            </a:r>
            <a:endParaRPr lang="en-GB" sz="300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1481" y="1706730"/>
            <a:ext cx="1546865" cy="10678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1657" y="3295901"/>
            <a:ext cx="1225363" cy="172664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832" y="1249599"/>
            <a:ext cx="1157653" cy="8383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08" b="16945"/>
          <a:stretch/>
        </p:blipFill>
        <p:spPr>
          <a:xfrm>
            <a:off x="2770727" y="1624884"/>
            <a:ext cx="1429017" cy="12506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973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1964" y="2694053"/>
            <a:ext cx="7216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An estimate – a sensible but </a:t>
            </a:r>
          </a:p>
          <a:p>
            <a:pPr algn="ctr"/>
            <a:r>
              <a:rPr lang="en-GB" sz="3600" dirty="0" smtClean="0"/>
              <a:t>not exact answer.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06892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67512" y="526244"/>
            <a:ext cx="26003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7,116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–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3,655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67512" y="1125954"/>
            <a:ext cx="6647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7,116 rounded to the nearest 1,000 is </a:t>
            </a:r>
            <a:r>
              <a:rPr lang="en-GB" sz="2800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67512" y="1725664"/>
            <a:ext cx="6647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3,655 rounded to the nearest 1,000 is </a:t>
            </a:r>
            <a:r>
              <a:rPr lang="en-GB" sz="2800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07697" y="1101701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7,000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06564" y="1676257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4,000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08700" y="2438009"/>
            <a:ext cx="26003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7,000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–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4,000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9" name="Rectangle 8"/>
          <p:cNvSpPr/>
          <p:nvPr/>
        </p:nvSpPr>
        <p:spPr>
          <a:xfrm>
            <a:off x="3830620" y="2438008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3,000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67512" y="3119931"/>
            <a:ext cx="6647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7,116 rounded to the nearest 100 is </a:t>
            </a:r>
            <a:r>
              <a:rPr lang="en-GB" sz="2800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			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67512" y="3721175"/>
            <a:ext cx="6647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3,655 rounded to the nearest 100 is </a:t>
            </a:r>
            <a:r>
              <a:rPr lang="en-GB" sz="2800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			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109950" y="3070524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7,100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109950" y="3676298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3,700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08700" y="4501760"/>
            <a:ext cx="26003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7,100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–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3,700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830620" y="4501759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3,400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6297" y="4796151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459141" y="493884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489465" y="5546969"/>
            <a:ext cx="56877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Which is the more accurate estimate?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183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 group!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546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533979"/>
              </p:ext>
            </p:extLst>
          </p:nvPr>
        </p:nvGraphicFramePr>
        <p:xfrm>
          <a:off x="1045678" y="429787"/>
          <a:ext cx="6720117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2974">
                  <a:extLst>
                    <a:ext uri="{9D8B030D-6E8A-4147-A177-3AD203B41FA5}">
                      <a16:colId xmlns:a16="http://schemas.microsoft.com/office/drawing/2014/main" val="667581559"/>
                    </a:ext>
                  </a:extLst>
                </a:gridCol>
                <a:gridCol w="1494970">
                  <a:extLst>
                    <a:ext uri="{9D8B030D-6E8A-4147-A177-3AD203B41FA5}">
                      <a16:colId xmlns:a16="http://schemas.microsoft.com/office/drawing/2014/main" val="160991006"/>
                    </a:ext>
                  </a:extLst>
                </a:gridCol>
                <a:gridCol w="1748972">
                  <a:extLst>
                    <a:ext uri="{9D8B030D-6E8A-4147-A177-3AD203B41FA5}">
                      <a16:colId xmlns:a16="http://schemas.microsoft.com/office/drawing/2014/main" val="1770439413"/>
                    </a:ext>
                  </a:extLst>
                </a:gridCol>
                <a:gridCol w="1473201">
                  <a:extLst>
                    <a:ext uri="{9D8B030D-6E8A-4147-A177-3AD203B41FA5}">
                      <a16:colId xmlns:a16="http://schemas.microsoft.com/office/drawing/2014/main" val="10219909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Shop</a:t>
                      </a:r>
                      <a:r>
                        <a:rPr lang="en-GB" sz="3000" b="0" baseline="0" dirty="0" smtClean="0">
                          <a:solidFill>
                            <a:schemeClr val="tx1"/>
                          </a:solidFill>
                        </a:rPr>
                        <a:t> A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Shop</a:t>
                      </a:r>
                      <a:r>
                        <a:rPr lang="en-GB" sz="3000" b="0" baseline="0" dirty="0" smtClean="0">
                          <a:solidFill>
                            <a:schemeClr val="tx1"/>
                          </a:solidFill>
                        </a:rPr>
                        <a:t> B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Shop C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7018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Morning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£4,000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£6,231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£2,002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7838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Afternoon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£11,613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£9,199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 smtClean="0">
                          <a:solidFill>
                            <a:schemeClr val="tx1"/>
                          </a:solidFill>
                        </a:rPr>
                        <a:t>£14,508</a:t>
                      </a:r>
                      <a:endParaRPr lang="en-GB" sz="3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3819045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67512" y="2277966"/>
            <a:ext cx="66323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Estimate which shop made the most money.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925961" y="918919"/>
            <a:ext cx="1617661" cy="609600"/>
          </a:xfrm>
          <a:prstGeom prst="ellipse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199" y="3280251"/>
            <a:ext cx="1250012" cy="875008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2550654" y="3050421"/>
            <a:ext cx="3006646" cy="1104838"/>
          </a:xfrm>
          <a:prstGeom prst="wedgeRoundRectCallout">
            <a:avLst>
              <a:gd name="adj1" fmla="val 76720"/>
              <a:gd name="adj2" fmla="val 3323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That’s already rounded to the nearest 1,000!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200916" y="1528519"/>
            <a:ext cx="1617661" cy="609600"/>
          </a:xfrm>
          <a:prstGeom prst="ellipse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1" name="Rectangle 10"/>
          <p:cNvSpPr/>
          <p:nvPr/>
        </p:nvSpPr>
        <p:spPr>
          <a:xfrm>
            <a:off x="708180" y="3049920"/>
            <a:ext cx="40719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Shop A: 4,000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12,000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08180" y="3677218"/>
            <a:ext cx="38763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Shop B: 6,000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9,000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25812" y="4338913"/>
            <a:ext cx="40543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Shop C: 2,000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15,000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608143" y="3056782"/>
            <a:ext cx="1452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£ 16,000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407425" y="3702369"/>
            <a:ext cx="1452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£ 15,000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612079" y="4329290"/>
            <a:ext cx="1452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£ 17,000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004996" y="2689723"/>
            <a:ext cx="1189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Shop C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0355" y="4622551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563199" y="476524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41335" y="5262917"/>
            <a:ext cx="67583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Did shop B make more or less than £ 15,000?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915826" y="5673324"/>
            <a:ext cx="9798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More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9" grpId="1" animBg="1"/>
      <p:bldP spid="12" grpId="0" animBg="1"/>
      <p:bldP spid="11" grpId="0"/>
      <p:bldP spid="13" grpId="0"/>
      <p:bldP spid="14" grpId="0"/>
      <p:bldP spid="15" grpId="0"/>
      <p:bldP spid="17" grpId="0"/>
      <p:bldP spid="18" grpId="0"/>
      <p:bldP spid="19" grpId="0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BACK TO NOTEBOOK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907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63934" y="1299991"/>
            <a:ext cx="52020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83,155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 542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&gt;</a:t>
            </a:r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 524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 83,155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91237" y="2676875"/>
            <a:ext cx="443903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What’s stayed the same? </a:t>
            </a:r>
          </a:p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What’s changed?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7418" y="1942217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20262" y="208490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Rectangle 6"/>
          <p:cNvSpPr/>
          <p:nvPr/>
        </p:nvSpPr>
        <p:spPr>
          <a:xfrm>
            <a:off x="1109722" y="643871"/>
            <a:ext cx="2430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True or false?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1491237" y="1228646"/>
            <a:ext cx="1401081" cy="79210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377005" y="1192727"/>
            <a:ext cx="1401081" cy="79210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492771" y="1218252"/>
            <a:ext cx="1401081" cy="792109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376069" y="1192727"/>
            <a:ext cx="1401081" cy="792109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734352" y="1792518"/>
            <a:ext cx="9222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True</a:t>
            </a:r>
            <a:endParaRPr lang="en-GB" sz="32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643637" y="4148212"/>
                <a:ext cx="545942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25,501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1,000 </a:t>
                </a:r>
                <a:r>
                  <a:rPr lang="en-GB" sz="3200" dirty="0" smtClean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25,500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999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3637" y="4148212"/>
                <a:ext cx="5459421" cy="584775"/>
              </a:xfrm>
              <a:prstGeom prst="rect">
                <a:avLst/>
              </a:prstGeom>
              <a:blipFill>
                <a:blip r:embed="rId6"/>
                <a:stretch>
                  <a:fillRect l="-2905" t="-15625" r="-279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/>
          <p:cNvSpPr/>
          <p:nvPr/>
        </p:nvSpPr>
        <p:spPr>
          <a:xfrm>
            <a:off x="1643637" y="5071086"/>
            <a:ext cx="443903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What’s stayed the same? </a:t>
            </a:r>
          </a:p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What’s changed?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7418" y="4567259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620262" y="470994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Oval 16"/>
          <p:cNvSpPr/>
          <p:nvPr/>
        </p:nvSpPr>
        <p:spPr>
          <a:xfrm>
            <a:off x="1613362" y="4036460"/>
            <a:ext cx="1401081" cy="79210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607249" y="4036460"/>
            <a:ext cx="1401081" cy="79210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833451" y="4749121"/>
            <a:ext cx="9909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less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051701" y="4732038"/>
            <a:ext cx="9909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less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649331" y="4713360"/>
            <a:ext cx="9222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True</a:t>
            </a:r>
            <a:endParaRPr lang="en-GB" sz="32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058942" y="4036460"/>
            <a:ext cx="1258179" cy="79210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913444" y="4036460"/>
            <a:ext cx="1258179" cy="79210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4884745" y="2866315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884745" y="2866315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2341636" y="3083308"/>
            <a:ext cx="4176464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2169193" y="2342571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5</a:t>
            </a:r>
            <a:endParaRPr lang="en-GB" sz="3600" dirty="0"/>
          </a:p>
        </p:txBody>
      </p:sp>
      <p:sp>
        <p:nvSpPr>
          <p:cNvPr id="53" name="TextBox 52"/>
          <p:cNvSpPr txBox="1"/>
          <p:nvPr/>
        </p:nvSpPr>
        <p:spPr>
          <a:xfrm>
            <a:off x="4915349" y="2313887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8</a:t>
            </a:r>
            <a:endParaRPr lang="en-GB" sz="3600" dirty="0"/>
          </a:p>
        </p:txBody>
      </p:sp>
      <p:cxnSp>
        <p:nvCxnSpPr>
          <p:cNvPr id="54" name="Straight Connector 53"/>
          <p:cNvCxnSpPr/>
          <p:nvPr/>
        </p:nvCxnSpPr>
        <p:spPr>
          <a:xfrm>
            <a:off x="2360036" y="2898642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5111219" y="2898642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Group 55"/>
          <p:cNvGrpSpPr/>
          <p:nvPr/>
        </p:nvGrpSpPr>
        <p:grpSpPr>
          <a:xfrm>
            <a:off x="2297958" y="1060289"/>
            <a:ext cx="4176464" cy="992144"/>
            <a:chOff x="3196961" y="3416812"/>
            <a:chExt cx="4176464" cy="992144"/>
          </a:xfrm>
        </p:grpSpPr>
        <p:cxnSp>
          <p:nvCxnSpPr>
            <p:cNvPr id="57" name="Straight Arrow Connector 56"/>
            <p:cNvCxnSpPr/>
            <p:nvPr/>
          </p:nvCxnSpPr>
          <p:spPr>
            <a:xfrm>
              <a:off x="3196961" y="4221088"/>
              <a:ext cx="417646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998835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6750018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3811053" y="3416812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 smtClean="0"/>
                <a:t>6</a:t>
              </a:r>
              <a:endParaRPr lang="en-GB" sz="3600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553159" y="3424212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 smtClean="0"/>
                <a:t>9</a:t>
              </a:r>
              <a:endParaRPr lang="en-GB" sz="3600" dirty="0"/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2461055" y="2303085"/>
            <a:ext cx="2573450" cy="646331"/>
            <a:chOff x="-2386198" y="2187878"/>
            <a:chExt cx="2573450" cy="646331"/>
          </a:xfrm>
        </p:grpSpPr>
        <p:cxnSp>
          <p:nvCxnSpPr>
            <p:cNvPr id="63" name="Straight Arrow Connector 62"/>
            <p:cNvCxnSpPr/>
            <p:nvPr/>
          </p:nvCxnSpPr>
          <p:spPr>
            <a:xfrm flipH="1">
              <a:off x="-2386198" y="2810155"/>
              <a:ext cx="2573450" cy="0"/>
            </a:xfrm>
            <a:prstGeom prst="straightConnector1">
              <a:avLst/>
            </a:prstGeom>
            <a:ln w="31750">
              <a:solidFill>
                <a:schemeClr val="accent2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Box 63"/>
            <p:cNvSpPr txBox="1"/>
            <p:nvPr/>
          </p:nvSpPr>
          <p:spPr>
            <a:xfrm>
              <a:off x="-1241730" y="2187878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 smtClean="0">
                  <a:solidFill>
                    <a:schemeClr val="accent2"/>
                  </a:solidFill>
                </a:rPr>
                <a:t>3</a:t>
              </a:r>
              <a:endParaRPr lang="en-GB" sz="36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3213582" y="1053118"/>
            <a:ext cx="2509788" cy="646331"/>
            <a:chOff x="3805136" y="3431418"/>
            <a:chExt cx="2509788" cy="646331"/>
          </a:xfrm>
        </p:grpSpPr>
        <p:cxnSp>
          <p:nvCxnSpPr>
            <p:cNvPr id="66" name="Straight Arrow Connector 65"/>
            <p:cNvCxnSpPr/>
            <p:nvPr/>
          </p:nvCxnSpPr>
          <p:spPr>
            <a:xfrm flipH="1" flipV="1">
              <a:off x="3805136" y="4067010"/>
              <a:ext cx="2509788" cy="1740"/>
            </a:xfrm>
            <a:prstGeom prst="straightConnector1">
              <a:avLst/>
            </a:prstGeom>
            <a:ln w="31750">
              <a:solidFill>
                <a:schemeClr val="accent2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TextBox 66"/>
            <p:cNvSpPr txBox="1"/>
            <p:nvPr/>
          </p:nvSpPr>
          <p:spPr>
            <a:xfrm>
              <a:off x="4930264" y="3431418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 smtClean="0">
                  <a:solidFill>
                    <a:schemeClr val="accent2"/>
                  </a:solidFill>
                </a:rPr>
                <a:t>3</a:t>
              </a:r>
              <a:endParaRPr lang="en-GB" sz="36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 flipH="1">
            <a:off x="2460136" y="2093217"/>
            <a:ext cx="3703803" cy="666255"/>
            <a:chOff x="1125488" y="2732684"/>
            <a:chExt cx="4331803" cy="666255"/>
          </a:xfrm>
        </p:grpSpPr>
        <p:sp>
          <p:nvSpPr>
            <p:cNvPr id="69" name="Right Bracket 68"/>
            <p:cNvSpPr/>
            <p:nvPr/>
          </p:nvSpPr>
          <p:spPr>
            <a:xfrm rot="5400000">
              <a:off x="1718791" y="2505360"/>
              <a:ext cx="241973" cy="696621"/>
            </a:xfrm>
            <a:prstGeom prst="rightBracket">
              <a:avLst>
                <a:gd name="adj" fmla="val 123078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0" name="Right Bracket 69"/>
            <p:cNvSpPr/>
            <p:nvPr/>
          </p:nvSpPr>
          <p:spPr>
            <a:xfrm rot="5400000">
              <a:off x="4936453" y="2505360"/>
              <a:ext cx="241974" cy="696622"/>
            </a:xfrm>
            <a:prstGeom prst="rightBracket">
              <a:avLst>
                <a:gd name="adj" fmla="val 123077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1" name="TextBox 70"/>
                <p:cNvSpPr txBox="1"/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 smtClean="0">
                      <a:ea typeface="Cambria Math" panose="02040503050406030204" pitchFamily="18" charset="0"/>
                    </a:rPr>
                    <a:t> </a:t>
                  </a:r>
                  <a:r>
                    <a:rPr lang="en-GB" sz="2800" dirty="0" smtClean="0"/>
                    <a:t>1</a:t>
                  </a:r>
                  <a:endParaRPr lang="en-GB" sz="2800" dirty="0"/>
                </a:p>
              </p:txBody>
            </p:sp>
          </mc:Choice>
          <mc:Fallback xmlns="">
            <p:sp>
              <p:nvSpPr>
                <p:cNvPr id="71" name="TextBox 7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blipFill>
                  <a:blip r:embed="rId7"/>
                  <a:stretch>
                    <a:fillRect t="-11628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2" name="TextBox 71"/>
                <p:cNvSpPr txBox="1"/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 smtClean="0">
                      <a:latin typeface="KG Primary Penmanship" panose="02000506000000020003" pitchFamily="2" charset="0"/>
                    </a:rPr>
                    <a:t> </a:t>
                  </a:r>
                  <a:r>
                    <a:rPr lang="en-GB" sz="2800" dirty="0" smtClean="0"/>
                    <a:t>1</a:t>
                  </a:r>
                  <a:endParaRPr lang="en-GB" sz="2800" dirty="0"/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blipFill>
                  <a:blip r:embed="rId8"/>
                  <a:stretch>
                    <a:fillRect t="-11628" b="-3139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73" name="TextBox 72"/>
          <p:cNvSpPr txBox="1"/>
          <p:nvPr/>
        </p:nvSpPr>
        <p:spPr>
          <a:xfrm>
            <a:off x="2325054" y="3222638"/>
            <a:ext cx="34007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c</a:t>
            </a:r>
            <a:r>
              <a:rPr lang="en-GB" sz="3200" dirty="0" smtClean="0">
                <a:solidFill>
                  <a:schemeClr val="accent2"/>
                </a:solidFill>
              </a:rPr>
              <a:t>onstant difference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119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6" grpId="0"/>
      <p:bldP spid="6" grpId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  <p:bldP spid="12" grpId="1"/>
      <p:bldP spid="13" grpId="0"/>
      <p:bldP spid="14" grpId="0"/>
      <p:bldP spid="14" grpId="2"/>
      <p:bldP spid="16" grpId="0"/>
      <p:bldP spid="16" grpId="2"/>
      <p:bldP spid="17" grpId="0" animBg="1"/>
      <p:bldP spid="17" grpId="1" animBg="1"/>
      <p:bldP spid="18" grpId="0" animBg="1"/>
      <p:bldP spid="18" grpId="1" animBg="1"/>
      <p:bldP spid="19" grpId="0"/>
      <p:bldP spid="19" grpId="1"/>
      <p:bldP spid="20" grpId="0"/>
      <p:bldP spid="20" grpId="1"/>
      <p:bldP spid="21" grpId="0"/>
      <p:bldP spid="22" grpId="0" animBg="1"/>
      <p:bldP spid="22" grpId="1" animBg="1"/>
      <p:bldP spid="23" grpId="0" animBg="1"/>
      <p:bldP spid="23" grpId="1" animBg="1"/>
      <p:bldP spid="52" grpId="0"/>
      <p:bldP spid="53" grpId="0"/>
      <p:bldP spid="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BACK TO NOTEBOOK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797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10.6|1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7.2|1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5.2|1.2|3.6|3.7|3.1|13.4|8.4|2.1|4.6|2.4|5.7|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5.1|25.8|15.7|1.4|4.8|4.6|5.4|2|5.2|4.8|3.1|1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6|14.9|0.7|23.8|9.3|3.2|15|18.1|6.3|0.6|3.8|0.7|3.2|20.1|1|4.2|5.9|5.9|2.9|13.9|7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F55047A-9164-4324-B706-5EC4E2897D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2528</TotalTime>
  <Words>316</Words>
  <Application>Microsoft Office PowerPoint</Application>
  <PresentationFormat>On-screen Show (4:3)</PresentationFormat>
  <Paragraphs>88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9</vt:i4>
      </vt:variant>
    </vt:vector>
  </HeadingPairs>
  <TitlesOfParts>
    <vt:vector size="22" baseType="lpstr">
      <vt:lpstr>Arial</vt:lpstr>
      <vt:lpstr>Calibri</vt:lpstr>
      <vt:lpstr>Cambria Math</vt:lpstr>
      <vt:lpstr>Comic Sans MS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Re group!</vt:lpstr>
      <vt:lpstr>PowerPoint Presentation</vt:lpstr>
      <vt:lpstr>BACK TO NOTEBOOK</vt:lpstr>
      <vt:lpstr>PowerPoint Presentation</vt:lpstr>
      <vt:lpstr>BACK TO NOTEBOOK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l.holden</cp:lastModifiedBy>
  <cp:revision>231</cp:revision>
  <dcterms:created xsi:type="dcterms:W3CDTF">2019-07-05T11:02:13Z</dcterms:created>
  <dcterms:modified xsi:type="dcterms:W3CDTF">2020-10-08T08:53:19Z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